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6" r:id="rId2"/>
    <p:sldId id="257" r:id="rId3"/>
    <p:sldId id="264" r:id="rId4"/>
    <p:sldId id="267" r:id="rId5"/>
    <p:sldId id="266" r:id="rId6"/>
    <p:sldId id="259" r:id="rId7"/>
    <p:sldId id="258" r:id="rId8"/>
    <p:sldId id="268" r:id="rId9"/>
    <p:sldId id="260" r:id="rId10"/>
    <p:sldId id="269" r:id="rId11"/>
    <p:sldId id="275" r:id="rId12"/>
    <p:sldId id="276" r:id="rId13"/>
    <p:sldId id="261" r:id="rId14"/>
    <p:sldId id="272" r:id="rId15"/>
    <p:sldId id="273" r:id="rId16"/>
    <p:sldId id="271" r:id="rId17"/>
    <p:sldId id="263" r:id="rId1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0" autoAdjust="0"/>
    <p:restoredTop sz="46741" autoAdjust="0"/>
  </p:normalViewPr>
  <p:slideViewPr>
    <p:cSldViewPr>
      <p:cViewPr varScale="1">
        <p:scale>
          <a:sx n="49" d="100"/>
          <a:sy n="49" d="100"/>
        </p:scale>
        <p:origin x="-19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E85D7-0422-48D3-B38A-BF23A88B50AB}" type="doc">
      <dgm:prSet loTypeId="urn:microsoft.com/office/officeart/2005/8/layout/hierarchy3" loCatId="relationship" qsTypeId="urn:microsoft.com/office/officeart/2005/8/quickstyle/simple1" qsCatId="simple" csTypeId="urn:microsoft.com/office/officeart/2005/8/colors/accent2_2" csCatId="accent2" phldr="1"/>
      <dgm:spPr/>
      <dgm:t>
        <a:bodyPr/>
        <a:lstStyle/>
        <a:p>
          <a:endParaRPr lang="en-US"/>
        </a:p>
      </dgm:t>
    </dgm:pt>
    <dgm:pt modelId="{67D12879-FE9B-40F5-B33E-E863DF23DA09}">
      <dgm:prSet phldrT="[Text]"/>
      <dgm:spPr/>
      <dgm:t>
        <a:bodyPr/>
        <a:lstStyle/>
        <a:p>
          <a:r>
            <a:rPr lang="en-US" dirty="0" smtClean="0"/>
            <a:t>National Program Leadership</a:t>
          </a:r>
          <a:endParaRPr lang="en-US" dirty="0"/>
        </a:p>
      </dgm:t>
    </dgm:pt>
    <dgm:pt modelId="{377F4A70-AF45-4406-933B-A3648840D853}" type="parTrans" cxnId="{E3F09E25-3577-476F-88A6-B169F124E2C2}">
      <dgm:prSet/>
      <dgm:spPr/>
      <dgm:t>
        <a:bodyPr/>
        <a:lstStyle/>
        <a:p>
          <a:endParaRPr lang="en-US"/>
        </a:p>
      </dgm:t>
    </dgm:pt>
    <dgm:pt modelId="{3F2BC6D6-8AE9-4BA2-AA86-E670DAD3310A}" type="sibTrans" cxnId="{E3F09E25-3577-476F-88A6-B169F124E2C2}">
      <dgm:prSet/>
      <dgm:spPr/>
      <dgm:t>
        <a:bodyPr/>
        <a:lstStyle/>
        <a:p>
          <a:endParaRPr lang="en-US"/>
        </a:p>
      </dgm:t>
    </dgm:pt>
    <dgm:pt modelId="{5D84AD0F-E26D-4CFE-AC71-912DB283F777}">
      <dgm:prSet phldrT="[Text]"/>
      <dgm:spPr/>
      <dgm:t>
        <a:bodyPr/>
        <a:lstStyle/>
        <a:p>
          <a:r>
            <a:rPr lang="en-US" dirty="0" smtClean="0"/>
            <a:t>Help </a:t>
          </a:r>
          <a:r>
            <a:rPr lang="en-US" b="0" i="0" dirty="0" smtClean="0"/>
            <a:t>states identify and meet research, extension, and education priorities in areas of public concern that affect agricultural producers, small business owners, youth and families, and others</a:t>
          </a:r>
          <a:r>
            <a:rPr lang="en-US" dirty="0" smtClean="0"/>
            <a:t> </a:t>
          </a:r>
          <a:endParaRPr lang="en-US" dirty="0"/>
        </a:p>
      </dgm:t>
    </dgm:pt>
    <dgm:pt modelId="{84F8E032-693E-4F4B-9F80-CECAD1C12A81}" type="parTrans" cxnId="{ACDB8229-714D-4ACF-9691-531005525778}">
      <dgm:prSet/>
      <dgm:spPr/>
      <dgm:t>
        <a:bodyPr/>
        <a:lstStyle/>
        <a:p>
          <a:endParaRPr lang="en-US"/>
        </a:p>
      </dgm:t>
    </dgm:pt>
    <dgm:pt modelId="{89EBF719-A28D-40EC-A4E3-3CC13B3F67B7}" type="sibTrans" cxnId="{ACDB8229-714D-4ACF-9691-531005525778}">
      <dgm:prSet/>
      <dgm:spPr/>
      <dgm:t>
        <a:bodyPr/>
        <a:lstStyle/>
        <a:p>
          <a:endParaRPr lang="en-US"/>
        </a:p>
      </dgm:t>
    </dgm:pt>
    <dgm:pt modelId="{2EDB2088-4387-4D62-B8EE-FA74DB66AA27}">
      <dgm:prSet phldrT="[Text]"/>
      <dgm:spPr/>
      <dgm:t>
        <a:bodyPr/>
        <a:lstStyle/>
        <a:p>
          <a:r>
            <a:rPr lang="en-US" dirty="0" smtClean="0"/>
            <a:t>Extensive network of state, regional, and county extension offices in every U.S. state and territory</a:t>
          </a:r>
          <a:endParaRPr lang="en-US" dirty="0"/>
        </a:p>
      </dgm:t>
    </dgm:pt>
    <dgm:pt modelId="{758EF47F-18A3-4A2C-85C8-2B143CD9508C}" type="parTrans" cxnId="{89E2B74F-510C-4896-8C97-7F66954F8D24}">
      <dgm:prSet/>
      <dgm:spPr/>
      <dgm:t>
        <a:bodyPr/>
        <a:lstStyle/>
        <a:p>
          <a:endParaRPr lang="en-US"/>
        </a:p>
      </dgm:t>
    </dgm:pt>
    <dgm:pt modelId="{7BCBC7CD-5D3B-4466-AA1B-27012372928E}" type="sibTrans" cxnId="{89E2B74F-510C-4896-8C97-7F66954F8D24}">
      <dgm:prSet/>
      <dgm:spPr/>
      <dgm:t>
        <a:bodyPr/>
        <a:lstStyle/>
        <a:p>
          <a:endParaRPr lang="en-US"/>
        </a:p>
      </dgm:t>
    </dgm:pt>
    <dgm:pt modelId="{CF076459-549B-4035-A958-5178FF493DBC}">
      <dgm:prSet phldrT="[Text]"/>
      <dgm:spPr/>
      <dgm:t>
        <a:bodyPr/>
        <a:lstStyle/>
        <a:p>
          <a:r>
            <a:rPr lang="en-US" dirty="0" smtClean="0"/>
            <a:t>Federal Assistance</a:t>
          </a:r>
          <a:endParaRPr lang="en-US" dirty="0"/>
        </a:p>
      </dgm:t>
    </dgm:pt>
    <dgm:pt modelId="{8C7AC49B-06AA-474F-944B-59A2EF28B9BB}" type="parTrans" cxnId="{00F30CF0-4E4D-4641-8030-88392604DA63}">
      <dgm:prSet/>
      <dgm:spPr/>
      <dgm:t>
        <a:bodyPr/>
        <a:lstStyle/>
        <a:p>
          <a:endParaRPr lang="en-US"/>
        </a:p>
      </dgm:t>
    </dgm:pt>
    <dgm:pt modelId="{85C8F6C9-D94F-447C-AA11-5F36BC521030}" type="sibTrans" cxnId="{00F30CF0-4E4D-4641-8030-88392604DA63}">
      <dgm:prSet/>
      <dgm:spPr/>
      <dgm:t>
        <a:bodyPr/>
        <a:lstStyle/>
        <a:p>
          <a:endParaRPr lang="en-US"/>
        </a:p>
      </dgm:t>
    </dgm:pt>
    <dgm:pt modelId="{413A21B8-26E0-48D7-ACD5-B39C7694A6A9}">
      <dgm:prSet phldrT="[Text]"/>
      <dgm:spPr/>
      <dgm:t>
        <a:bodyPr/>
        <a:lstStyle/>
        <a:p>
          <a:r>
            <a:rPr lang="en-US" b="0" i="0" dirty="0" smtClean="0"/>
            <a:t>Administer capacity grants to land-grant universities and</a:t>
          </a:r>
          <a:endParaRPr lang="en-US" dirty="0"/>
        </a:p>
      </dgm:t>
    </dgm:pt>
    <dgm:pt modelId="{BE180595-F12F-4C0F-94A4-215B23F97EE6}" type="parTrans" cxnId="{2C5ECA10-0095-4EF4-BA0F-9770E24A7F60}">
      <dgm:prSet/>
      <dgm:spPr/>
      <dgm:t>
        <a:bodyPr/>
        <a:lstStyle/>
        <a:p>
          <a:endParaRPr lang="en-US"/>
        </a:p>
      </dgm:t>
    </dgm:pt>
    <dgm:pt modelId="{E99BECDC-44DF-416D-B9A2-7C38EEDB0949}" type="sibTrans" cxnId="{2C5ECA10-0095-4EF4-BA0F-9770E24A7F60}">
      <dgm:prSet/>
      <dgm:spPr/>
      <dgm:t>
        <a:bodyPr/>
        <a:lstStyle/>
        <a:p>
          <a:endParaRPr lang="en-US"/>
        </a:p>
      </dgm:t>
    </dgm:pt>
    <dgm:pt modelId="{DAA4F0F3-F829-4F32-B84F-87865E9DA703}">
      <dgm:prSet phldrT="[Text]"/>
      <dgm:spPr/>
      <dgm:t>
        <a:bodyPr/>
        <a:lstStyle/>
        <a:p>
          <a:r>
            <a:rPr lang="en-US" dirty="0" smtClean="0"/>
            <a:t>Administer </a:t>
          </a:r>
          <a:r>
            <a:rPr lang="en-US" b="0" i="0" dirty="0" smtClean="0"/>
            <a:t>competitively granted funds to researchers in land-grant and other universities</a:t>
          </a:r>
          <a:endParaRPr lang="en-US" dirty="0"/>
        </a:p>
      </dgm:t>
    </dgm:pt>
    <dgm:pt modelId="{5CE8EE8D-1C0A-464B-A44A-0B88CF8CA107}" type="parTrans" cxnId="{6509E43A-805B-4C6C-8CC3-F1F9C64C3E96}">
      <dgm:prSet/>
      <dgm:spPr/>
      <dgm:t>
        <a:bodyPr/>
        <a:lstStyle/>
        <a:p>
          <a:endParaRPr lang="en-US"/>
        </a:p>
      </dgm:t>
    </dgm:pt>
    <dgm:pt modelId="{C944FBB5-F797-44A2-AFE2-FB7C53D6E5D5}" type="sibTrans" cxnId="{6509E43A-805B-4C6C-8CC3-F1F9C64C3E96}">
      <dgm:prSet/>
      <dgm:spPr/>
      <dgm:t>
        <a:bodyPr/>
        <a:lstStyle/>
        <a:p>
          <a:endParaRPr lang="en-US"/>
        </a:p>
      </dgm:t>
    </dgm:pt>
    <dgm:pt modelId="{10B91735-0EC3-456C-BFCF-7BCBF59CA1DF}" type="pres">
      <dgm:prSet presAssocID="{DF8E85D7-0422-48D3-B38A-BF23A88B50AB}" presName="diagram" presStyleCnt="0">
        <dgm:presLayoutVars>
          <dgm:chPref val="1"/>
          <dgm:dir/>
          <dgm:animOne val="branch"/>
          <dgm:animLvl val="lvl"/>
          <dgm:resizeHandles/>
        </dgm:presLayoutVars>
      </dgm:prSet>
      <dgm:spPr/>
      <dgm:t>
        <a:bodyPr/>
        <a:lstStyle/>
        <a:p>
          <a:endParaRPr lang="en-US"/>
        </a:p>
      </dgm:t>
    </dgm:pt>
    <dgm:pt modelId="{983A482C-3E35-422F-B9AC-FF6DFC94A94C}" type="pres">
      <dgm:prSet presAssocID="{67D12879-FE9B-40F5-B33E-E863DF23DA09}" presName="root" presStyleCnt="0"/>
      <dgm:spPr/>
    </dgm:pt>
    <dgm:pt modelId="{4CFAD466-DB78-4CC1-96BA-B9CA436C490A}" type="pres">
      <dgm:prSet presAssocID="{67D12879-FE9B-40F5-B33E-E863DF23DA09}" presName="rootComposite" presStyleCnt="0"/>
      <dgm:spPr/>
    </dgm:pt>
    <dgm:pt modelId="{B3AD5C75-E7CF-4AB1-B6F7-1AB1448807C7}" type="pres">
      <dgm:prSet presAssocID="{67D12879-FE9B-40F5-B33E-E863DF23DA09}" presName="rootText" presStyleLbl="node1" presStyleIdx="0" presStyleCnt="2"/>
      <dgm:spPr/>
      <dgm:t>
        <a:bodyPr/>
        <a:lstStyle/>
        <a:p>
          <a:endParaRPr lang="en-US"/>
        </a:p>
      </dgm:t>
    </dgm:pt>
    <dgm:pt modelId="{3EF5A53B-2741-4CE9-A7E2-20FAC29FA9BE}" type="pres">
      <dgm:prSet presAssocID="{67D12879-FE9B-40F5-B33E-E863DF23DA09}" presName="rootConnector" presStyleLbl="node1" presStyleIdx="0" presStyleCnt="2"/>
      <dgm:spPr/>
      <dgm:t>
        <a:bodyPr/>
        <a:lstStyle/>
        <a:p>
          <a:endParaRPr lang="en-US"/>
        </a:p>
      </dgm:t>
    </dgm:pt>
    <dgm:pt modelId="{2FB88776-C496-4D0D-BE99-86D733574E41}" type="pres">
      <dgm:prSet presAssocID="{67D12879-FE9B-40F5-B33E-E863DF23DA09}" presName="childShape" presStyleCnt="0"/>
      <dgm:spPr/>
    </dgm:pt>
    <dgm:pt modelId="{AB20ED6C-E0C8-4651-8C11-9540DBC25DBD}" type="pres">
      <dgm:prSet presAssocID="{84F8E032-693E-4F4B-9F80-CECAD1C12A81}" presName="Name13" presStyleLbl="parChTrans1D2" presStyleIdx="0" presStyleCnt="4"/>
      <dgm:spPr/>
      <dgm:t>
        <a:bodyPr/>
        <a:lstStyle/>
        <a:p>
          <a:endParaRPr lang="en-US"/>
        </a:p>
      </dgm:t>
    </dgm:pt>
    <dgm:pt modelId="{ACA3692E-B43D-46AE-9F7B-5E94DC104284}" type="pres">
      <dgm:prSet presAssocID="{5D84AD0F-E26D-4CFE-AC71-912DB283F777}" presName="childText" presStyleLbl="bgAcc1" presStyleIdx="0" presStyleCnt="4">
        <dgm:presLayoutVars>
          <dgm:bulletEnabled val="1"/>
        </dgm:presLayoutVars>
      </dgm:prSet>
      <dgm:spPr/>
      <dgm:t>
        <a:bodyPr/>
        <a:lstStyle/>
        <a:p>
          <a:endParaRPr lang="en-US"/>
        </a:p>
      </dgm:t>
    </dgm:pt>
    <dgm:pt modelId="{DB0E59F9-E47C-45FD-9E72-1EB02E22DA8C}" type="pres">
      <dgm:prSet presAssocID="{758EF47F-18A3-4A2C-85C8-2B143CD9508C}" presName="Name13" presStyleLbl="parChTrans1D2" presStyleIdx="1" presStyleCnt="4"/>
      <dgm:spPr/>
      <dgm:t>
        <a:bodyPr/>
        <a:lstStyle/>
        <a:p>
          <a:endParaRPr lang="en-US"/>
        </a:p>
      </dgm:t>
    </dgm:pt>
    <dgm:pt modelId="{B7E109DA-DC16-4447-8F63-FC333972071E}" type="pres">
      <dgm:prSet presAssocID="{2EDB2088-4387-4D62-B8EE-FA74DB66AA27}" presName="childText" presStyleLbl="bgAcc1" presStyleIdx="1" presStyleCnt="4">
        <dgm:presLayoutVars>
          <dgm:bulletEnabled val="1"/>
        </dgm:presLayoutVars>
      </dgm:prSet>
      <dgm:spPr/>
      <dgm:t>
        <a:bodyPr/>
        <a:lstStyle/>
        <a:p>
          <a:endParaRPr lang="en-US"/>
        </a:p>
      </dgm:t>
    </dgm:pt>
    <dgm:pt modelId="{BB141FB0-306A-4C51-BC62-AE57DCFF02F5}" type="pres">
      <dgm:prSet presAssocID="{CF076459-549B-4035-A958-5178FF493DBC}" presName="root" presStyleCnt="0"/>
      <dgm:spPr/>
    </dgm:pt>
    <dgm:pt modelId="{3D68B960-ADCA-4A72-BC7B-60F46AD0AE87}" type="pres">
      <dgm:prSet presAssocID="{CF076459-549B-4035-A958-5178FF493DBC}" presName="rootComposite" presStyleCnt="0"/>
      <dgm:spPr/>
    </dgm:pt>
    <dgm:pt modelId="{190AE324-79BA-4B68-B4A8-79FF521663FE}" type="pres">
      <dgm:prSet presAssocID="{CF076459-549B-4035-A958-5178FF493DBC}" presName="rootText" presStyleLbl="node1" presStyleIdx="1" presStyleCnt="2"/>
      <dgm:spPr/>
      <dgm:t>
        <a:bodyPr/>
        <a:lstStyle/>
        <a:p>
          <a:endParaRPr lang="en-US"/>
        </a:p>
      </dgm:t>
    </dgm:pt>
    <dgm:pt modelId="{CA938880-E21E-4200-924B-12072C71AAAB}" type="pres">
      <dgm:prSet presAssocID="{CF076459-549B-4035-A958-5178FF493DBC}" presName="rootConnector" presStyleLbl="node1" presStyleIdx="1" presStyleCnt="2"/>
      <dgm:spPr/>
      <dgm:t>
        <a:bodyPr/>
        <a:lstStyle/>
        <a:p>
          <a:endParaRPr lang="en-US"/>
        </a:p>
      </dgm:t>
    </dgm:pt>
    <dgm:pt modelId="{56516FB7-C449-4E86-B5BF-C33B4E001D57}" type="pres">
      <dgm:prSet presAssocID="{CF076459-549B-4035-A958-5178FF493DBC}" presName="childShape" presStyleCnt="0"/>
      <dgm:spPr/>
    </dgm:pt>
    <dgm:pt modelId="{1753D985-2E94-4D70-AF14-0AC26F30F2F6}" type="pres">
      <dgm:prSet presAssocID="{BE180595-F12F-4C0F-94A4-215B23F97EE6}" presName="Name13" presStyleLbl="parChTrans1D2" presStyleIdx="2" presStyleCnt="4"/>
      <dgm:spPr/>
      <dgm:t>
        <a:bodyPr/>
        <a:lstStyle/>
        <a:p>
          <a:endParaRPr lang="en-US"/>
        </a:p>
      </dgm:t>
    </dgm:pt>
    <dgm:pt modelId="{C01D3BD1-216F-428A-B37E-5AA73BBEE97B}" type="pres">
      <dgm:prSet presAssocID="{413A21B8-26E0-48D7-ACD5-B39C7694A6A9}" presName="childText" presStyleLbl="bgAcc1" presStyleIdx="2" presStyleCnt="4">
        <dgm:presLayoutVars>
          <dgm:bulletEnabled val="1"/>
        </dgm:presLayoutVars>
      </dgm:prSet>
      <dgm:spPr/>
      <dgm:t>
        <a:bodyPr/>
        <a:lstStyle/>
        <a:p>
          <a:endParaRPr lang="en-US"/>
        </a:p>
      </dgm:t>
    </dgm:pt>
    <dgm:pt modelId="{350C6492-E7E3-43C7-A0B1-75210A24934C}" type="pres">
      <dgm:prSet presAssocID="{5CE8EE8D-1C0A-464B-A44A-0B88CF8CA107}" presName="Name13" presStyleLbl="parChTrans1D2" presStyleIdx="3" presStyleCnt="4"/>
      <dgm:spPr/>
      <dgm:t>
        <a:bodyPr/>
        <a:lstStyle/>
        <a:p>
          <a:endParaRPr lang="en-US"/>
        </a:p>
      </dgm:t>
    </dgm:pt>
    <dgm:pt modelId="{B8189DBA-2844-436B-B407-62BEF9C77438}" type="pres">
      <dgm:prSet presAssocID="{DAA4F0F3-F829-4F32-B84F-87865E9DA703}" presName="childText" presStyleLbl="bgAcc1" presStyleIdx="3" presStyleCnt="4">
        <dgm:presLayoutVars>
          <dgm:bulletEnabled val="1"/>
        </dgm:presLayoutVars>
      </dgm:prSet>
      <dgm:spPr/>
      <dgm:t>
        <a:bodyPr/>
        <a:lstStyle/>
        <a:p>
          <a:endParaRPr lang="en-US"/>
        </a:p>
      </dgm:t>
    </dgm:pt>
  </dgm:ptLst>
  <dgm:cxnLst>
    <dgm:cxn modelId="{D58B67C2-1D9E-43FD-91DD-638F454DE87D}" type="presOf" srcId="{758EF47F-18A3-4A2C-85C8-2B143CD9508C}" destId="{DB0E59F9-E47C-45FD-9E72-1EB02E22DA8C}" srcOrd="0" destOrd="0" presId="urn:microsoft.com/office/officeart/2005/8/layout/hierarchy3"/>
    <dgm:cxn modelId="{2548E888-2F65-404B-9CE8-78F72C3E827B}" type="presOf" srcId="{2EDB2088-4387-4D62-B8EE-FA74DB66AA27}" destId="{B7E109DA-DC16-4447-8F63-FC333972071E}" srcOrd="0" destOrd="0" presId="urn:microsoft.com/office/officeart/2005/8/layout/hierarchy3"/>
    <dgm:cxn modelId="{D4698706-514F-48E9-B980-ED0A29DED03F}" type="presOf" srcId="{67D12879-FE9B-40F5-B33E-E863DF23DA09}" destId="{3EF5A53B-2741-4CE9-A7E2-20FAC29FA9BE}" srcOrd="1" destOrd="0" presId="urn:microsoft.com/office/officeart/2005/8/layout/hierarchy3"/>
    <dgm:cxn modelId="{4EC9D327-35A2-4451-AC35-BE27B91A76BF}" type="presOf" srcId="{CF076459-549B-4035-A958-5178FF493DBC}" destId="{CA938880-E21E-4200-924B-12072C71AAAB}" srcOrd="1" destOrd="0" presId="urn:microsoft.com/office/officeart/2005/8/layout/hierarchy3"/>
    <dgm:cxn modelId="{CB80B4ED-2447-4D47-A26B-E95E38E84EA3}" type="presOf" srcId="{CF076459-549B-4035-A958-5178FF493DBC}" destId="{190AE324-79BA-4B68-B4A8-79FF521663FE}" srcOrd="0" destOrd="0" presId="urn:microsoft.com/office/officeart/2005/8/layout/hierarchy3"/>
    <dgm:cxn modelId="{ACDB8229-714D-4ACF-9691-531005525778}" srcId="{67D12879-FE9B-40F5-B33E-E863DF23DA09}" destId="{5D84AD0F-E26D-4CFE-AC71-912DB283F777}" srcOrd="0" destOrd="0" parTransId="{84F8E032-693E-4F4B-9F80-CECAD1C12A81}" sibTransId="{89EBF719-A28D-40EC-A4E3-3CC13B3F67B7}"/>
    <dgm:cxn modelId="{84A10607-62F2-4A20-B6BA-1E0038938E77}" type="presOf" srcId="{5CE8EE8D-1C0A-464B-A44A-0B88CF8CA107}" destId="{350C6492-E7E3-43C7-A0B1-75210A24934C}" srcOrd="0" destOrd="0" presId="urn:microsoft.com/office/officeart/2005/8/layout/hierarchy3"/>
    <dgm:cxn modelId="{B2385C6F-2BA7-4977-9FFA-AE04C91C40A1}" type="presOf" srcId="{DAA4F0F3-F829-4F32-B84F-87865E9DA703}" destId="{B8189DBA-2844-436B-B407-62BEF9C77438}" srcOrd="0" destOrd="0" presId="urn:microsoft.com/office/officeart/2005/8/layout/hierarchy3"/>
    <dgm:cxn modelId="{212BCDDE-AD63-4BE9-AC37-5196ED063430}" type="presOf" srcId="{BE180595-F12F-4C0F-94A4-215B23F97EE6}" destId="{1753D985-2E94-4D70-AF14-0AC26F30F2F6}" srcOrd="0" destOrd="0" presId="urn:microsoft.com/office/officeart/2005/8/layout/hierarchy3"/>
    <dgm:cxn modelId="{2EC04843-41E1-410C-B8E5-170B0E88B672}" type="presOf" srcId="{84F8E032-693E-4F4B-9F80-CECAD1C12A81}" destId="{AB20ED6C-E0C8-4651-8C11-9540DBC25DBD}" srcOrd="0" destOrd="0" presId="urn:microsoft.com/office/officeart/2005/8/layout/hierarchy3"/>
    <dgm:cxn modelId="{EFCAF2EA-73B0-4176-A677-1169F09671F7}" type="presOf" srcId="{DF8E85D7-0422-48D3-B38A-BF23A88B50AB}" destId="{10B91735-0EC3-456C-BFCF-7BCBF59CA1DF}" srcOrd="0" destOrd="0" presId="urn:microsoft.com/office/officeart/2005/8/layout/hierarchy3"/>
    <dgm:cxn modelId="{2C5ECA10-0095-4EF4-BA0F-9770E24A7F60}" srcId="{CF076459-549B-4035-A958-5178FF493DBC}" destId="{413A21B8-26E0-48D7-ACD5-B39C7694A6A9}" srcOrd="0" destOrd="0" parTransId="{BE180595-F12F-4C0F-94A4-215B23F97EE6}" sibTransId="{E99BECDC-44DF-416D-B9A2-7C38EEDB0949}"/>
    <dgm:cxn modelId="{E3F09E25-3577-476F-88A6-B169F124E2C2}" srcId="{DF8E85D7-0422-48D3-B38A-BF23A88B50AB}" destId="{67D12879-FE9B-40F5-B33E-E863DF23DA09}" srcOrd="0" destOrd="0" parTransId="{377F4A70-AF45-4406-933B-A3648840D853}" sibTransId="{3F2BC6D6-8AE9-4BA2-AA86-E670DAD3310A}"/>
    <dgm:cxn modelId="{00F30CF0-4E4D-4641-8030-88392604DA63}" srcId="{DF8E85D7-0422-48D3-B38A-BF23A88B50AB}" destId="{CF076459-549B-4035-A958-5178FF493DBC}" srcOrd="1" destOrd="0" parTransId="{8C7AC49B-06AA-474F-944B-59A2EF28B9BB}" sibTransId="{85C8F6C9-D94F-447C-AA11-5F36BC521030}"/>
    <dgm:cxn modelId="{6509E43A-805B-4C6C-8CC3-F1F9C64C3E96}" srcId="{CF076459-549B-4035-A958-5178FF493DBC}" destId="{DAA4F0F3-F829-4F32-B84F-87865E9DA703}" srcOrd="1" destOrd="0" parTransId="{5CE8EE8D-1C0A-464B-A44A-0B88CF8CA107}" sibTransId="{C944FBB5-F797-44A2-AFE2-FB7C53D6E5D5}"/>
    <dgm:cxn modelId="{89E2B74F-510C-4896-8C97-7F66954F8D24}" srcId="{67D12879-FE9B-40F5-B33E-E863DF23DA09}" destId="{2EDB2088-4387-4D62-B8EE-FA74DB66AA27}" srcOrd="1" destOrd="0" parTransId="{758EF47F-18A3-4A2C-85C8-2B143CD9508C}" sibTransId="{7BCBC7CD-5D3B-4466-AA1B-27012372928E}"/>
    <dgm:cxn modelId="{67685E4C-8732-44DE-BD1A-A206663FC97B}" type="presOf" srcId="{5D84AD0F-E26D-4CFE-AC71-912DB283F777}" destId="{ACA3692E-B43D-46AE-9F7B-5E94DC104284}" srcOrd="0" destOrd="0" presId="urn:microsoft.com/office/officeart/2005/8/layout/hierarchy3"/>
    <dgm:cxn modelId="{727FD056-266D-43BA-8C28-7A9ACE8A01DD}" type="presOf" srcId="{413A21B8-26E0-48D7-ACD5-B39C7694A6A9}" destId="{C01D3BD1-216F-428A-B37E-5AA73BBEE97B}" srcOrd="0" destOrd="0" presId="urn:microsoft.com/office/officeart/2005/8/layout/hierarchy3"/>
    <dgm:cxn modelId="{1DF5C141-1E79-497D-A454-37376CDCAA1B}" type="presOf" srcId="{67D12879-FE9B-40F5-B33E-E863DF23DA09}" destId="{B3AD5C75-E7CF-4AB1-B6F7-1AB1448807C7}" srcOrd="0" destOrd="0" presId="urn:microsoft.com/office/officeart/2005/8/layout/hierarchy3"/>
    <dgm:cxn modelId="{2AE156C0-B209-4E31-81A2-F51740B6F372}" type="presParOf" srcId="{10B91735-0EC3-456C-BFCF-7BCBF59CA1DF}" destId="{983A482C-3E35-422F-B9AC-FF6DFC94A94C}" srcOrd="0" destOrd="0" presId="urn:microsoft.com/office/officeart/2005/8/layout/hierarchy3"/>
    <dgm:cxn modelId="{8DA66365-B131-4F91-B4E3-FDC31E9EFD2E}" type="presParOf" srcId="{983A482C-3E35-422F-B9AC-FF6DFC94A94C}" destId="{4CFAD466-DB78-4CC1-96BA-B9CA436C490A}" srcOrd="0" destOrd="0" presId="urn:microsoft.com/office/officeart/2005/8/layout/hierarchy3"/>
    <dgm:cxn modelId="{9BD13B03-0018-4E7A-9C90-8DE2D229AEFE}" type="presParOf" srcId="{4CFAD466-DB78-4CC1-96BA-B9CA436C490A}" destId="{B3AD5C75-E7CF-4AB1-B6F7-1AB1448807C7}" srcOrd="0" destOrd="0" presId="urn:microsoft.com/office/officeart/2005/8/layout/hierarchy3"/>
    <dgm:cxn modelId="{C5554260-5DA1-4A18-809D-5EC589CFD0FB}" type="presParOf" srcId="{4CFAD466-DB78-4CC1-96BA-B9CA436C490A}" destId="{3EF5A53B-2741-4CE9-A7E2-20FAC29FA9BE}" srcOrd="1" destOrd="0" presId="urn:microsoft.com/office/officeart/2005/8/layout/hierarchy3"/>
    <dgm:cxn modelId="{AD212216-A030-4CA8-8F9E-C5A64B1C56D4}" type="presParOf" srcId="{983A482C-3E35-422F-B9AC-FF6DFC94A94C}" destId="{2FB88776-C496-4D0D-BE99-86D733574E41}" srcOrd="1" destOrd="0" presId="urn:microsoft.com/office/officeart/2005/8/layout/hierarchy3"/>
    <dgm:cxn modelId="{70502A40-DD04-4EB3-AD9B-43816EC42758}" type="presParOf" srcId="{2FB88776-C496-4D0D-BE99-86D733574E41}" destId="{AB20ED6C-E0C8-4651-8C11-9540DBC25DBD}" srcOrd="0" destOrd="0" presId="urn:microsoft.com/office/officeart/2005/8/layout/hierarchy3"/>
    <dgm:cxn modelId="{7F3C1FB6-1C6C-49A6-8CD4-E22B41933C2C}" type="presParOf" srcId="{2FB88776-C496-4D0D-BE99-86D733574E41}" destId="{ACA3692E-B43D-46AE-9F7B-5E94DC104284}" srcOrd="1" destOrd="0" presId="urn:microsoft.com/office/officeart/2005/8/layout/hierarchy3"/>
    <dgm:cxn modelId="{FB35F946-F8D1-428F-A1AD-439D5D4EC8C0}" type="presParOf" srcId="{2FB88776-C496-4D0D-BE99-86D733574E41}" destId="{DB0E59F9-E47C-45FD-9E72-1EB02E22DA8C}" srcOrd="2" destOrd="0" presId="urn:microsoft.com/office/officeart/2005/8/layout/hierarchy3"/>
    <dgm:cxn modelId="{9B1DDF1F-0C7F-4C6A-A97A-6255FB59A08C}" type="presParOf" srcId="{2FB88776-C496-4D0D-BE99-86D733574E41}" destId="{B7E109DA-DC16-4447-8F63-FC333972071E}" srcOrd="3" destOrd="0" presId="urn:microsoft.com/office/officeart/2005/8/layout/hierarchy3"/>
    <dgm:cxn modelId="{5B6CCC6A-5E47-4409-9CE0-CFA74CA35CF6}" type="presParOf" srcId="{10B91735-0EC3-456C-BFCF-7BCBF59CA1DF}" destId="{BB141FB0-306A-4C51-BC62-AE57DCFF02F5}" srcOrd="1" destOrd="0" presId="urn:microsoft.com/office/officeart/2005/8/layout/hierarchy3"/>
    <dgm:cxn modelId="{22A7C2AC-FDAE-4E8C-95CC-C31BF862A829}" type="presParOf" srcId="{BB141FB0-306A-4C51-BC62-AE57DCFF02F5}" destId="{3D68B960-ADCA-4A72-BC7B-60F46AD0AE87}" srcOrd="0" destOrd="0" presId="urn:microsoft.com/office/officeart/2005/8/layout/hierarchy3"/>
    <dgm:cxn modelId="{A7FAB235-7DD8-4875-801A-FA76E3189C59}" type="presParOf" srcId="{3D68B960-ADCA-4A72-BC7B-60F46AD0AE87}" destId="{190AE324-79BA-4B68-B4A8-79FF521663FE}" srcOrd="0" destOrd="0" presId="urn:microsoft.com/office/officeart/2005/8/layout/hierarchy3"/>
    <dgm:cxn modelId="{36CCD244-879B-4B68-863A-466DD65747BB}" type="presParOf" srcId="{3D68B960-ADCA-4A72-BC7B-60F46AD0AE87}" destId="{CA938880-E21E-4200-924B-12072C71AAAB}" srcOrd="1" destOrd="0" presId="urn:microsoft.com/office/officeart/2005/8/layout/hierarchy3"/>
    <dgm:cxn modelId="{AA6DC64E-470E-401F-800F-C3A51C75B6DF}" type="presParOf" srcId="{BB141FB0-306A-4C51-BC62-AE57DCFF02F5}" destId="{56516FB7-C449-4E86-B5BF-C33B4E001D57}" srcOrd="1" destOrd="0" presId="urn:microsoft.com/office/officeart/2005/8/layout/hierarchy3"/>
    <dgm:cxn modelId="{B9CD302C-7910-4859-B780-E85DDF6EF354}" type="presParOf" srcId="{56516FB7-C449-4E86-B5BF-C33B4E001D57}" destId="{1753D985-2E94-4D70-AF14-0AC26F30F2F6}" srcOrd="0" destOrd="0" presId="urn:microsoft.com/office/officeart/2005/8/layout/hierarchy3"/>
    <dgm:cxn modelId="{B2C0971D-C35F-49FB-9A2F-113119FC79F1}" type="presParOf" srcId="{56516FB7-C449-4E86-B5BF-C33B4E001D57}" destId="{C01D3BD1-216F-428A-B37E-5AA73BBEE97B}" srcOrd="1" destOrd="0" presId="urn:microsoft.com/office/officeart/2005/8/layout/hierarchy3"/>
    <dgm:cxn modelId="{936B14A4-504E-46A6-ABA3-2D6C299235CB}" type="presParOf" srcId="{56516FB7-C449-4E86-B5BF-C33B4E001D57}" destId="{350C6492-E7E3-43C7-A0B1-75210A24934C}" srcOrd="2" destOrd="0" presId="urn:microsoft.com/office/officeart/2005/8/layout/hierarchy3"/>
    <dgm:cxn modelId="{A84D0826-7FE6-4799-A707-46976A58C7A6}" type="presParOf" srcId="{56516FB7-C449-4E86-B5BF-C33B4E001D57}" destId="{B8189DBA-2844-436B-B407-62BEF9C7743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08A2E9-13CF-4D22-BDC0-DC9AEBE4FE8A}"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n-US"/>
        </a:p>
      </dgm:t>
    </dgm:pt>
    <dgm:pt modelId="{CD7F2D1B-771F-4EB3-89B4-4E8CF0D4231E}">
      <dgm:prSet phldrT="[Text]"/>
      <dgm:spPr/>
      <dgm:t>
        <a:bodyPr/>
        <a:lstStyle/>
        <a:p>
          <a:r>
            <a:rPr lang="en-US" dirty="0" smtClean="0">
              <a:latin typeface="Calibri" panose="020F0502020204030204" pitchFamily="34" charset="0"/>
            </a:rPr>
            <a:t>Policy and Oversight Division (POD)</a:t>
          </a:r>
          <a:endParaRPr lang="en-US" dirty="0">
            <a:latin typeface="Calibri" panose="020F0502020204030204" pitchFamily="34" charset="0"/>
          </a:endParaRPr>
        </a:p>
      </dgm:t>
    </dgm:pt>
    <dgm:pt modelId="{3692216C-B5F3-467E-9E34-F9FDF6BB05AB}" type="parTrans" cxnId="{9045BECD-78D8-4A16-98FB-C0024AB155B9}">
      <dgm:prSet/>
      <dgm:spPr/>
      <dgm:t>
        <a:bodyPr/>
        <a:lstStyle/>
        <a:p>
          <a:endParaRPr lang="en-US"/>
        </a:p>
      </dgm:t>
    </dgm:pt>
    <dgm:pt modelId="{E9499329-C661-4DDC-BE89-43D2FB8F994C}" type="sibTrans" cxnId="{9045BECD-78D8-4A16-98FB-C0024AB155B9}">
      <dgm:prSet/>
      <dgm:spPr/>
      <dgm:t>
        <a:bodyPr/>
        <a:lstStyle/>
        <a:p>
          <a:endParaRPr lang="en-US"/>
        </a:p>
      </dgm:t>
    </dgm:pt>
    <dgm:pt modelId="{6B3453F5-6C60-4A7B-B944-F696DC9AC312}">
      <dgm:prSet phldrT="[Text]"/>
      <dgm:spPr/>
      <dgm:t>
        <a:bodyPr/>
        <a:lstStyle/>
        <a:p>
          <a:pPr algn="ctr"/>
          <a:r>
            <a:rPr lang="en-US" dirty="0" smtClean="0">
              <a:latin typeface="Calibri" panose="020F0502020204030204" pitchFamily="34" charset="0"/>
            </a:rPr>
            <a:t>Develops regulations, policies, and procedures that are related to federal financial assistance  and performs administrative/financial reviews, audit resolution, and compliance-related activities.</a:t>
          </a:r>
          <a:endParaRPr lang="en-US" dirty="0">
            <a:latin typeface="Calibri" panose="020F0502020204030204" pitchFamily="34" charset="0"/>
          </a:endParaRPr>
        </a:p>
      </dgm:t>
    </dgm:pt>
    <dgm:pt modelId="{53731612-3481-4AE2-85A1-E2725DE6E534}" type="parTrans" cxnId="{33719095-9EFA-44D4-A945-3717E9974301}">
      <dgm:prSet/>
      <dgm:spPr/>
      <dgm:t>
        <a:bodyPr/>
        <a:lstStyle/>
        <a:p>
          <a:endParaRPr lang="en-US"/>
        </a:p>
      </dgm:t>
    </dgm:pt>
    <dgm:pt modelId="{88E61522-3B0A-44FA-ABAC-20560859CCE3}" type="sibTrans" cxnId="{33719095-9EFA-44D4-A945-3717E9974301}">
      <dgm:prSet/>
      <dgm:spPr/>
      <dgm:t>
        <a:bodyPr/>
        <a:lstStyle/>
        <a:p>
          <a:endParaRPr lang="en-US"/>
        </a:p>
      </dgm:t>
    </dgm:pt>
    <dgm:pt modelId="{9B9DA374-75BD-46F9-95DA-D8C04A2306FB}">
      <dgm:prSet phldrT="[Text]"/>
      <dgm:spPr/>
      <dgm:t>
        <a:bodyPr/>
        <a:lstStyle/>
        <a:p>
          <a:r>
            <a:rPr lang="en-US" dirty="0" smtClean="0">
              <a:latin typeface="Calibri" panose="020F0502020204030204" pitchFamily="34" charset="0"/>
            </a:rPr>
            <a:t>Awards Management Division (AMD)</a:t>
          </a:r>
          <a:endParaRPr lang="en-US" dirty="0">
            <a:latin typeface="Calibri" panose="020F0502020204030204" pitchFamily="34" charset="0"/>
          </a:endParaRPr>
        </a:p>
      </dgm:t>
    </dgm:pt>
    <dgm:pt modelId="{2D80F783-88D9-446A-838F-3812ACE0071E}" type="parTrans" cxnId="{FD18764B-8211-4AC6-848A-11402942A1E3}">
      <dgm:prSet/>
      <dgm:spPr/>
      <dgm:t>
        <a:bodyPr/>
        <a:lstStyle/>
        <a:p>
          <a:endParaRPr lang="en-US"/>
        </a:p>
      </dgm:t>
    </dgm:pt>
    <dgm:pt modelId="{C06D1713-F5CC-4DDC-96A9-3035DF816DDE}" type="sibTrans" cxnId="{FD18764B-8211-4AC6-848A-11402942A1E3}">
      <dgm:prSet/>
      <dgm:spPr/>
      <dgm:t>
        <a:bodyPr/>
        <a:lstStyle/>
        <a:p>
          <a:endParaRPr lang="en-US"/>
        </a:p>
      </dgm:t>
    </dgm:pt>
    <dgm:pt modelId="{6D34EEB6-74E4-419E-B5EA-B301720BC4AC}">
      <dgm:prSet phldrT="[Text]"/>
      <dgm:spPr/>
      <dgm:t>
        <a:bodyPr/>
        <a:lstStyle/>
        <a:p>
          <a:r>
            <a:rPr lang="en-US" dirty="0" smtClean="0">
              <a:latin typeface="Calibri" panose="020F0502020204030204" pitchFamily="34" charset="0"/>
            </a:rPr>
            <a:t>Develops, executes, and administers cooperative agreements and grants. </a:t>
          </a:r>
          <a:endParaRPr lang="en-US" dirty="0">
            <a:latin typeface="Calibri" panose="020F0502020204030204" pitchFamily="34" charset="0"/>
          </a:endParaRPr>
        </a:p>
      </dgm:t>
    </dgm:pt>
    <dgm:pt modelId="{E3B269DD-4D84-4A35-93F3-30AB85B7719A}" type="parTrans" cxnId="{4F6D69B2-1D67-42F7-A8B3-CF99D328E376}">
      <dgm:prSet/>
      <dgm:spPr/>
      <dgm:t>
        <a:bodyPr/>
        <a:lstStyle/>
        <a:p>
          <a:endParaRPr lang="en-US"/>
        </a:p>
      </dgm:t>
    </dgm:pt>
    <dgm:pt modelId="{ED3BD654-2EEB-4E98-8E77-A16316BB444E}" type="sibTrans" cxnId="{4F6D69B2-1D67-42F7-A8B3-CF99D328E376}">
      <dgm:prSet/>
      <dgm:spPr/>
      <dgm:t>
        <a:bodyPr/>
        <a:lstStyle/>
        <a:p>
          <a:endParaRPr lang="en-US"/>
        </a:p>
      </dgm:t>
    </dgm:pt>
    <dgm:pt modelId="{243A7155-203C-45E1-BB8D-D5FAACBD79F6}">
      <dgm:prSet phldrT="[Text]"/>
      <dgm:spPr/>
      <dgm:t>
        <a:bodyPr/>
        <a:lstStyle/>
        <a:p>
          <a:r>
            <a:rPr lang="en-US" dirty="0" smtClean="0">
              <a:latin typeface="Calibri" panose="020F0502020204030204" pitchFamily="34" charset="0"/>
            </a:rPr>
            <a:t>Financial Operations Division (FOD)</a:t>
          </a:r>
          <a:endParaRPr lang="en-US" dirty="0">
            <a:latin typeface="Calibri" panose="020F0502020204030204" pitchFamily="34" charset="0"/>
          </a:endParaRPr>
        </a:p>
      </dgm:t>
    </dgm:pt>
    <dgm:pt modelId="{D0DACF4D-05B1-4C27-8306-B6FA25405D1A}" type="parTrans" cxnId="{94D347FB-8520-4A82-96C2-0DF7130B61D8}">
      <dgm:prSet/>
      <dgm:spPr/>
      <dgm:t>
        <a:bodyPr/>
        <a:lstStyle/>
        <a:p>
          <a:endParaRPr lang="en-US"/>
        </a:p>
      </dgm:t>
    </dgm:pt>
    <dgm:pt modelId="{2A1AF56C-F9F3-4BAB-B259-D14CB614A5C1}" type="sibTrans" cxnId="{94D347FB-8520-4A82-96C2-0DF7130B61D8}">
      <dgm:prSet/>
      <dgm:spPr/>
      <dgm:t>
        <a:bodyPr/>
        <a:lstStyle/>
        <a:p>
          <a:endParaRPr lang="en-US"/>
        </a:p>
      </dgm:t>
    </dgm:pt>
    <dgm:pt modelId="{D91CE674-AC2C-45FE-8146-1F02E872D472}">
      <dgm:prSet phldrT="[Text]"/>
      <dgm:spPr/>
      <dgm:t>
        <a:bodyPr/>
        <a:lstStyle/>
        <a:p>
          <a:r>
            <a:rPr lang="en-US" dirty="0" smtClean="0">
              <a:latin typeface="Calibri" panose="020F0502020204030204" pitchFamily="34" charset="0"/>
            </a:rPr>
            <a:t>Authorizes all new payments to grantees, maintains official accounting records, and oversees financial reporting.</a:t>
          </a:r>
          <a:endParaRPr lang="en-US" dirty="0">
            <a:latin typeface="Calibri" panose="020F0502020204030204" pitchFamily="34" charset="0"/>
          </a:endParaRPr>
        </a:p>
      </dgm:t>
    </dgm:pt>
    <dgm:pt modelId="{E6FD8D55-B58B-45F4-835E-DBDA30F1B8A3}" type="parTrans" cxnId="{C93865C4-5EF1-463D-B6FA-534977BF0565}">
      <dgm:prSet/>
      <dgm:spPr/>
      <dgm:t>
        <a:bodyPr/>
        <a:lstStyle/>
        <a:p>
          <a:endParaRPr lang="en-US"/>
        </a:p>
      </dgm:t>
    </dgm:pt>
    <dgm:pt modelId="{0D0AE71D-3B36-4D9E-8CB9-A6695FD90D3A}" type="sibTrans" cxnId="{C93865C4-5EF1-463D-B6FA-534977BF0565}">
      <dgm:prSet/>
      <dgm:spPr/>
      <dgm:t>
        <a:bodyPr/>
        <a:lstStyle/>
        <a:p>
          <a:endParaRPr lang="en-US"/>
        </a:p>
      </dgm:t>
    </dgm:pt>
    <dgm:pt modelId="{99E2CB38-9E56-47B2-8B85-36B42755E26A}" type="pres">
      <dgm:prSet presAssocID="{3908A2E9-13CF-4D22-BDC0-DC9AEBE4FE8A}" presName="theList" presStyleCnt="0">
        <dgm:presLayoutVars>
          <dgm:dir/>
          <dgm:animLvl val="lvl"/>
          <dgm:resizeHandles val="exact"/>
        </dgm:presLayoutVars>
      </dgm:prSet>
      <dgm:spPr/>
      <dgm:t>
        <a:bodyPr/>
        <a:lstStyle/>
        <a:p>
          <a:endParaRPr lang="en-US"/>
        </a:p>
      </dgm:t>
    </dgm:pt>
    <dgm:pt modelId="{D71A86AF-9B68-48B3-8644-B75EA088340C}" type="pres">
      <dgm:prSet presAssocID="{CD7F2D1B-771F-4EB3-89B4-4E8CF0D4231E}" presName="compNode" presStyleCnt="0"/>
      <dgm:spPr/>
    </dgm:pt>
    <dgm:pt modelId="{15B2A75F-5FA8-420F-A4DC-79A192568110}" type="pres">
      <dgm:prSet presAssocID="{CD7F2D1B-771F-4EB3-89B4-4E8CF0D4231E}" presName="aNode" presStyleLbl="bgShp" presStyleIdx="0" presStyleCnt="3"/>
      <dgm:spPr/>
      <dgm:t>
        <a:bodyPr/>
        <a:lstStyle/>
        <a:p>
          <a:endParaRPr lang="en-US"/>
        </a:p>
      </dgm:t>
    </dgm:pt>
    <dgm:pt modelId="{F7DC158D-4822-4AA5-B6FD-4892116B3623}" type="pres">
      <dgm:prSet presAssocID="{CD7F2D1B-771F-4EB3-89B4-4E8CF0D4231E}" presName="textNode" presStyleLbl="bgShp" presStyleIdx="0" presStyleCnt="3"/>
      <dgm:spPr/>
      <dgm:t>
        <a:bodyPr/>
        <a:lstStyle/>
        <a:p>
          <a:endParaRPr lang="en-US"/>
        </a:p>
      </dgm:t>
    </dgm:pt>
    <dgm:pt modelId="{E9153FD5-6BA1-43E6-9469-1C8EE8BD213D}" type="pres">
      <dgm:prSet presAssocID="{CD7F2D1B-771F-4EB3-89B4-4E8CF0D4231E}" presName="compChildNode" presStyleCnt="0"/>
      <dgm:spPr/>
    </dgm:pt>
    <dgm:pt modelId="{FAE3DF9E-1ADD-423B-908B-24CC519A7D4E}" type="pres">
      <dgm:prSet presAssocID="{CD7F2D1B-771F-4EB3-89B4-4E8CF0D4231E}" presName="theInnerList" presStyleCnt="0"/>
      <dgm:spPr/>
    </dgm:pt>
    <dgm:pt modelId="{36D97E9C-B582-43CD-8526-3E3682621C27}" type="pres">
      <dgm:prSet presAssocID="{6B3453F5-6C60-4A7B-B944-F696DC9AC312}" presName="childNode" presStyleLbl="node1" presStyleIdx="0" presStyleCnt="3">
        <dgm:presLayoutVars>
          <dgm:bulletEnabled val="1"/>
        </dgm:presLayoutVars>
      </dgm:prSet>
      <dgm:spPr/>
      <dgm:t>
        <a:bodyPr/>
        <a:lstStyle/>
        <a:p>
          <a:endParaRPr lang="en-US"/>
        </a:p>
      </dgm:t>
    </dgm:pt>
    <dgm:pt modelId="{8CA1C303-C17E-4BB2-AED7-F2883BA6BD77}" type="pres">
      <dgm:prSet presAssocID="{CD7F2D1B-771F-4EB3-89B4-4E8CF0D4231E}" presName="aSpace" presStyleCnt="0"/>
      <dgm:spPr/>
    </dgm:pt>
    <dgm:pt modelId="{7D0D644F-48C3-4345-9754-E86C51CCA566}" type="pres">
      <dgm:prSet presAssocID="{9B9DA374-75BD-46F9-95DA-D8C04A2306FB}" presName="compNode" presStyleCnt="0"/>
      <dgm:spPr/>
    </dgm:pt>
    <dgm:pt modelId="{359EABBB-1868-4288-AD7D-2047A6BAA036}" type="pres">
      <dgm:prSet presAssocID="{9B9DA374-75BD-46F9-95DA-D8C04A2306FB}" presName="aNode" presStyleLbl="bgShp" presStyleIdx="1" presStyleCnt="3"/>
      <dgm:spPr/>
      <dgm:t>
        <a:bodyPr/>
        <a:lstStyle/>
        <a:p>
          <a:endParaRPr lang="en-US"/>
        </a:p>
      </dgm:t>
    </dgm:pt>
    <dgm:pt modelId="{008D3A75-130E-4EEB-9658-8B108D40EDFE}" type="pres">
      <dgm:prSet presAssocID="{9B9DA374-75BD-46F9-95DA-D8C04A2306FB}" presName="textNode" presStyleLbl="bgShp" presStyleIdx="1" presStyleCnt="3"/>
      <dgm:spPr/>
      <dgm:t>
        <a:bodyPr/>
        <a:lstStyle/>
        <a:p>
          <a:endParaRPr lang="en-US"/>
        </a:p>
      </dgm:t>
    </dgm:pt>
    <dgm:pt modelId="{3258DCF9-6EB5-4E26-BEA6-A3059D313573}" type="pres">
      <dgm:prSet presAssocID="{9B9DA374-75BD-46F9-95DA-D8C04A2306FB}" presName="compChildNode" presStyleCnt="0"/>
      <dgm:spPr/>
    </dgm:pt>
    <dgm:pt modelId="{114D33E3-7534-4487-B823-C3B55C56B7A0}" type="pres">
      <dgm:prSet presAssocID="{9B9DA374-75BD-46F9-95DA-D8C04A2306FB}" presName="theInnerList" presStyleCnt="0"/>
      <dgm:spPr/>
    </dgm:pt>
    <dgm:pt modelId="{3ACD9509-1E2E-4DD9-89C4-C7C7D2C3125D}" type="pres">
      <dgm:prSet presAssocID="{6D34EEB6-74E4-419E-B5EA-B301720BC4AC}" presName="childNode" presStyleLbl="node1" presStyleIdx="1" presStyleCnt="3">
        <dgm:presLayoutVars>
          <dgm:bulletEnabled val="1"/>
        </dgm:presLayoutVars>
      </dgm:prSet>
      <dgm:spPr/>
      <dgm:t>
        <a:bodyPr/>
        <a:lstStyle/>
        <a:p>
          <a:endParaRPr lang="en-US"/>
        </a:p>
      </dgm:t>
    </dgm:pt>
    <dgm:pt modelId="{2E773DC5-C57C-4499-8508-C070C5AE5A39}" type="pres">
      <dgm:prSet presAssocID="{9B9DA374-75BD-46F9-95DA-D8C04A2306FB}" presName="aSpace" presStyleCnt="0"/>
      <dgm:spPr/>
    </dgm:pt>
    <dgm:pt modelId="{87E9BA57-9392-428B-B101-83C2697754BE}" type="pres">
      <dgm:prSet presAssocID="{243A7155-203C-45E1-BB8D-D5FAACBD79F6}" presName="compNode" presStyleCnt="0"/>
      <dgm:spPr/>
    </dgm:pt>
    <dgm:pt modelId="{7A32429D-6042-41A9-A7BF-898B23EFB1E2}" type="pres">
      <dgm:prSet presAssocID="{243A7155-203C-45E1-BB8D-D5FAACBD79F6}" presName="aNode" presStyleLbl="bgShp" presStyleIdx="2" presStyleCnt="3"/>
      <dgm:spPr/>
      <dgm:t>
        <a:bodyPr/>
        <a:lstStyle/>
        <a:p>
          <a:endParaRPr lang="en-US"/>
        </a:p>
      </dgm:t>
    </dgm:pt>
    <dgm:pt modelId="{9A186068-69E1-49CD-A9B6-2B28B09E34A6}" type="pres">
      <dgm:prSet presAssocID="{243A7155-203C-45E1-BB8D-D5FAACBD79F6}" presName="textNode" presStyleLbl="bgShp" presStyleIdx="2" presStyleCnt="3"/>
      <dgm:spPr/>
      <dgm:t>
        <a:bodyPr/>
        <a:lstStyle/>
        <a:p>
          <a:endParaRPr lang="en-US"/>
        </a:p>
      </dgm:t>
    </dgm:pt>
    <dgm:pt modelId="{5B6D97C0-7C63-4120-A146-F81B233B4857}" type="pres">
      <dgm:prSet presAssocID="{243A7155-203C-45E1-BB8D-D5FAACBD79F6}" presName="compChildNode" presStyleCnt="0"/>
      <dgm:spPr/>
    </dgm:pt>
    <dgm:pt modelId="{9B56E3B4-A1CD-4DF7-8947-EA968F6DE0AD}" type="pres">
      <dgm:prSet presAssocID="{243A7155-203C-45E1-BB8D-D5FAACBD79F6}" presName="theInnerList" presStyleCnt="0"/>
      <dgm:spPr/>
    </dgm:pt>
    <dgm:pt modelId="{736B030D-3868-405B-90E3-3DAAB4E5CB54}" type="pres">
      <dgm:prSet presAssocID="{D91CE674-AC2C-45FE-8146-1F02E872D472}" presName="childNode" presStyleLbl="node1" presStyleIdx="2" presStyleCnt="3">
        <dgm:presLayoutVars>
          <dgm:bulletEnabled val="1"/>
        </dgm:presLayoutVars>
      </dgm:prSet>
      <dgm:spPr/>
      <dgm:t>
        <a:bodyPr/>
        <a:lstStyle/>
        <a:p>
          <a:endParaRPr lang="en-US"/>
        </a:p>
      </dgm:t>
    </dgm:pt>
  </dgm:ptLst>
  <dgm:cxnLst>
    <dgm:cxn modelId="{C66395F2-F8DD-4C28-85B5-C03FC059D7B5}" type="presOf" srcId="{9B9DA374-75BD-46F9-95DA-D8C04A2306FB}" destId="{359EABBB-1868-4288-AD7D-2047A6BAA036}" srcOrd="0" destOrd="0" presId="urn:microsoft.com/office/officeart/2005/8/layout/lProcess2"/>
    <dgm:cxn modelId="{D4AD3FE9-A6D6-43C9-9F0D-2C11BFAD200E}" type="presOf" srcId="{3908A2E9-13CF-4D22-BDC0-DC9AEBE4FE8A}" destId="{99E2CB38-9E56-47B2-8B85-36B42755E26A}" srcOrd="0" destOrd="0" presId="urn:microsoft.com/office/officeart/2005/8/layout/lProcess2"/>
    <dgm:cxn modelId="{3BF6E356-DF3A-4C3E-9F81-595095703B47}" type="presOf" srcId="{9B9DA374-75BD-46F9-95DA-D8C04A2306FB}" destId="{008D3A75-130E-4EEB-9658-8B108D40EDFE}" srcOrd="1" destOrd="0" presId="urn:microsoft.com/office/officeart/2005/8/layout/lProcess2"/>
    <dgm:cxn modelId="{957D097B-B20F-4799-8335-1F687A1888EB}" type="presOf" srcId="{CD7F2D1B-771F-4EB3-89B4-4E8CF0D4231E}" destId="{15B2A75F-5FA8-420F-A4DC-79A192568110}" srcOrd="0" destOrd="0" presId="urn:microsoft.com/office/officeart/2005/8/layout/lProcess2"/>
    <dgm:cxn modelId="{2FA883F0-0FA9-437B-87E9-B8D80F585024}" type="presOf" srcId="{243A7155-203C-45E1-BB8D-D5FAACBD79F6}" destId="{7A32429D-6042-41A9-A7BF-898B23EFB1E2}" srcOrd="0" destOrd="0" presId="urn:microsoft.com/office/officeart/2005/8/layout/lProcess2"/>
    <dgm:cxn modelId="{5F964691-E5DD-4A14-B072-208E71569130}" type="presOf" srcId="{243A7155-203C-45E1-BB8D-D5FAACBD79F6}" destId="{9A186068-69E1-49CD-A9B6-2B28B09E34A6}" srcOrd="1" destOrd="0" presId="urn:microsoft.com/office/officeart/2005/8/layout/lProcess2"/>
    <dgm:cxn modelId="{FD18764B-8211-4AC6-848A-11402942A1E3}" srcId="{3908A2E9-13CF-4D22-BDC0-DC9AEBE4FE8A}" destId="{9B9DA374-75BD-46F9-95DA-D8C04A2306FB}" srcOrd="1" destOrd="0" parTransId="{2D80F783-88D9-446A-838F-3812ACE0071E}" sibTransId="{C06D1713-F5CC-4DDC-96A9-3035DF816DDE}"/>
    <dgm:cxn modelId="{9045BECD-78D8-4A16-98FB-C0024AB155B9}" srcId="{3908A2E9-13CF-4D22-BDC0-DC9AEBE4FE8A}" destId="{CD7F2D1B-771F-4EB3-89B4-4E8CF0D4231E}" srcOrd="0" destOrd="0" parTransId="{3692216C-B5F3-467E-9E34-F9FDF6BB05AB}" sibTransId="{E9499329-C661-4DDC-BE89-43D2FB8F994C}"/>
    <dgm:cxn modelId="{04238DF1-5EF3-48DD-9A6E-236BE93FEB75}" type="presOf" srcId="{6D34EEB6-74E4-419E-B5EA-B301720BC4AC}" destId="{3ACD9509-1E2E-4DD9-89C4-C7C7D2C3125D}" srcOrd="0" destOrd="0" presId="urn:microsoft.com/office/officeart/2005/8/layout/lProcess2"/>
    <dgm:cxn modelId="{94D347FB-8520-4A82-96C2-0DF7130B61D8}" srcId="{3908A2E9-13CF-4D22-BDC0-DC9AEBE4FE8A}" destId="{243A7155-203C-45E1-BB8D-D5FAACBD79F6}" srcOrd="2" destOrd="0" parTransId="{D0DACF4D-05B1-4C27-8306-B6FA25405D1A}" sibTransId="{2A1AF56C-F9F3-4BAB-B259-D14CB614A5C1}"/>
    <dgm:cxn modelId="{C93865C4-5EF1-463D-B6FA-534977BF0565}" srcId="{243A7155-203C-45E1-BB8D-D5FAACBD79F6}" destId="{D91CE674-AC2C-45FE-8146-1F02E872D472}" srcOrd="0" destOrd="0" parTransId="{E6FD8D55-B58B-45F4-835E-DBDA30F1B8A3}" sibTransId="{0D0AE71D-3B36-4D9E-8CB9-A6695FD90D3A}"/>
    <dgm:cxn modelId="{4F6D69B2-1D67-42F7-A8B3-CF99D328E376}" srcId="{9B9DA374-75BD-46F9-95DA-D8C04A2306FB}" destId="{6D34EEB6-74E4-419E-B5EA-B301720BC4AC}" srcOrd="0" destOrd="0" parTransId="{E3B269DD-4D84-4A35-93F3-30AB85B7719A}" sibTransId="{ED3BD654-2EEB-4E98-8E77-A16316BB444E}"/>
    <dgm:cxn modelId="{25B585D8-8793-46F1-9C94-9901CFA7DE25}" type="presOf" srcId="{D91CE674-AC2C-45FE-8146-1F02E872D472}" destId="{736B030D-3868-405B-90E3-3DAAB4E5CB54}" srcOrd="0" destOrd="0" presId="urn:microsoft.com/office/officeart/2005/8/layout/lProcess2"/>
    <dgm:cxn modelId="{33719095-9EFA-44D4-A945-3717E9974301}" srcId="{CD7F2D1B-771F-4EB3-89B4-4E8CF0D4231E}" destId="{6B3453F5-6C60-4A7B-B944-F696DC9AC312}" srcOrd="0" destOrd="0" parTransId="{53731612-3481-4AE2-85A1-E2725DE6E534}" sibTransId="{88E61522-3B0A-44FA-ABAC-20560859CCE3}"/>
    <dgm:cxn modelId="{96274564-2F0C-4183-A510-1361A167BA7D}" type="presOf" srcId="{6B3453F5-6C60-4A7B-B944-F696DC9AC312}" destId="{36D97E9C-B582-43CD-8526-3E3682621C27}" srcOrd="0" destOrd="0" presId="urn:microsoft.com/office/officeart/2005/8/layout/lProcess2"/>
    <dgm:cxn modelId="{611620E9-A244-4B59-8511-19BF7E04A1AC}" type="presOf" srcId="{CD7F2D1B-771F-4EB3-89B4-4E8CF0D4231E}" destId="{F7DC158D-4822-4AA5-B6FD-4892116B3623}" srcOrd="1" destOrd="0" presId="urn:microsoft.com/office/officeart/2005/8/layout/lProcess2"/>
    <dgm:cxn modelId="{F429B8EC-98F0-4C59-95AD-559C853D5AA8}" type="presParOf" srcId="{99E2CB38-9E56-47B2-8B85-36B42755E26A}" destId="{D71A86AF-9B68-48B3-8644-B75EA088340C}" srcOrd="0" destOrd="0" presId="urn:microsoft.com/office/officeart/2005/8/layout/lProcess2"/>
    <dgm:cxn modelId="{F2A13812-2AC9-4B9B-9F23-AA4EEFD6890A}" type="presParOf" srcId="{D71A86AF-9B68-48B3-8644-B75EA088340C}" destId="{15B2A75F-5FA8-420F-A4DC-79A192568110}" srcOrd="0" destOrd="0" presId="urn:microsoft.com/office/officeart/2005/8/layout/lProcess2"/>
    <dgm:cxn modelId="{4D19B349-BB81-4C10-93F0-E2BCED2335B9}" type="presParOf" srcId="{D71A86AF-9B68-48B3-8644-B75EA088340C}" destId="{F7DC158D-4822-4AA5-B6FD-4892116B3623}" srcOrd="1" destOrd="0" presId="urn:microsoft.com/office/officeart/2005/8/layout/lProcess2"/>
    <dgm:cxn modelId="{1FB9A51F-AACE-4DE0-8D39-69FEF1B6185E}" type="presParOf" srcId="{D71A86AF-9B68-48B3-8644-B75EA088340C}" destId="{E9153FD5-6BA1-43E6-9469-1C8EE8BD213D}" srcOrd="2" destOrd="0" presId="urn:microsoft.com/office/officeart/2005/8/layout/lProcess2"/>
    <dgm:cxn modelId="{7366C84C-9477-45FE-B892-16780D6A48EE}" type="presParOf" srcId="{E9153FD5-6BA1-43E6-9469-1C8EE8BD213D}" destId="{FAE3DF9E-1ADD-423B-908B-24CC519A7D4E}" srcOrd="0" destOrd="0" presId="urn:microsoft.com/office/officeart/2005/8/layout/lProcess2"/>
    <dgm:cxn modelId="{34BB0E96-57C2-45B2-90D4-F69DBFB25D89}" type="presParOf" srcId="{FAE3DF9E-1ADD-423B-908B-24CC519A7D4E}" destId="{36D97E9C-B582-43CD-8526-3E3682621C27}" srcOrd="0" destOrd="0" presId="urn:microsoft.com/office/officeart/2005/8/layout/lProcess2"/>
    <dgm:cxn modelId="{3F661BB8-6CB7-4B33-BF40-C6975B12DAED}" type="presParOf" srcId="{99E2CB38-9E56-47B2-8B85-36B42755E26A}" destId="{8CA1C303-C17E-4BB2-AED7-F2883BA6BD77}" srcOrd="1" destOrd="0" presId="urn:microsoft.com/office/officeart/2005/8/layout/lProcess2"/>
    <dgm:cxn modelId="{145E984B-7BA3-46E6-91B0-5010EE1AB89F}" type="presParOf" srcId="{99E2CB38-9E56-47B2-8B85-36B42755E26A}" destId="{7D0D644F-48C3-4345-9754-E86C51CCA566}" srcOrd="2" destOrd="0" presId="urn:microsoft.com/office/officeart/2005/8/layout/lProcess2"/>
    <dgm:cxn modelId="{414FB5E1-4666-46CF-9740-7D16CD351413}" type="presParOf" srcId="{7D0D644F-48C3-4345-9754-E86C51CCA566}" destId="{359EABBB-1868-4288-AD7D-2047A6BAA036}" srcOrd="0" destOrd="0" presId="urn:microsoft.com/office/officeart/2005/8/layout/lProcess2"/>
    <dgm:cxn modelId="{8E8182BF-C3D4-4F3D-97BE-A60243941CE5}" type="presParOf" srcId="{7D0D644F-48C3-4345-9754-E86C51CCA566}" destId="{008D3A75-130E-4EEB-9658-8B108D40EDFE}" srcOrd="1" destOrd="0" presId="urn:microsoft.com/office/officeart/2005/8/layout/lProcess2"/>
    <dgm:cxn modelId="{69916B4A-1BBB-4134-995E-A1D250878162}" type="presParOf" srcId="{7D0D644F-48C3-4345-9754-E86C51CCA566}" destId="{3258DCF9-6EB5-4E26-BEA6-A3059D313573}" srcOrd="2" destOrd="0" presId="urn:microsoft.com/office/officeart/2005/8/layout/lProcess2"/>
    <dgm:cxn modelId="{FFBEFF5D-254A-4718-961E-B4B2A9E06023}" type="presParOf" srcId="{3258DCF9-6EB5-4E26-BEA6-A3059D313573}" destId="{114D33E3-7534-4487-B823-C3B55C56B7A0}" srcOrd="0" destOrd="0" presId="urn:microsoft.com/office/officeart/2005/8/layout/lProcess2"/>
    <dgm:cxn modelId="{6E75341E-8689-40D1-BEE8-D1A4C8E5115A}" type="presParOf" srcId="{114D33E3-7534-4487-B823-C3B55C56B7A0}" destId="{3ACD9509-1E2E-4DD9-89C4-C7C7D2C3125D}" srcOrd="0" destOrd="0" presId="urn:microsoft.com/office/officeart/2005/8/layout/lProcess2"/>
    <dgm:cxn modelId="{F1F5A922-1CEE-4E90-A5C4-44961879D5BE}" type="presParOf" srcId="{99E2CB38-9E56-47B2-8B85-36B42755E26A}" destId="{2E773DC5-C57C-4499-8508-C070C5AE5A39}" srcOrd="3" destOrd="0" presId="urn:microsoft.com/office/officeart/2005/8/layout/lProcess2"/>
    <dgm:cxn modelId="{17D9AA0F-2BAF-465A-B931-8D6AF2EB672E}" type="presParOf" srcId="{99E2CB38-9E56-47B2-8B85-36B42755E26A}" destId="{87E9BA57-9392-428B-B101-83C2697754BE}" srcOrd="4" destOrd="0" presId="urn:microsoft.com/office/officeart/2005/8/layout/lProcess2"/>
    <dgm:cxn modelId="{B4DAC84D-68A7-49F6-AF84-B488EC793F51}" type="presParOf" srcId="{87E9BA57-9392-428B-B101-83C2697754BE}" destId="{7A32429D-6042-41A9-A7BF-898B23EFB1E2}" srcOrd="0" destOrd="0" presId="urn:microsoft.com/office/officeart/2005/8/layout/lProcess2"/>
    <dgm:cxn modelId="{38FF6B2B-84ED-40C5-B867-D7068FDCEAFF}" type="presParOf" srcId="{87E9BA57-9392-428B-B101-83C2697754BE}" destId="{9A186068-69E1-49CD-A9B6-2B28B09E34A6}" srcOrd="1" destOrd="0" presId="urn:microsoft.com/office/officeart/2005/8/layout/lProcess2"/>
    <dgm:cxn modelId="{A5C0654E-3454-469C-846E-D52514BEABC3}" type="presParOf" srcId="{87E9BA57-9392-428B-B101-83C2697754BE}" destId="{5B6D97C0-7C63-4120-A146-F81B233B4857}" srcOrd="2" destOrd="0" presId="urn:microsoft.com/office/officeart/2005/8/layout/lProcess2"/>
    <dgm:cxn modelId="{A697A64A-B711-4121-83BA-459758BA4401}" type="presParOf" srcId="{5B6D97C0-7C63-4120-A146-F81B233B4857}" destId="{9B56E3B4-A1CD-4DF7-8947-EA968F6DE0AD}" srcOrd="0" destOrd="0" presId="urn:microsoft.com/office/officeart/2005/8/layout/lProcess2"/>
    <dgm:cxn modelId="{68F656CB-80E0-4EA8-9F15-4C6BAD471F93}" type="presParOf" srcId="{9B56E3B4-A1CD-4DF7-8947-EA968F6DE0AD}" destId="{736B030D-3868-405B-90E3-3DAAB4E5CB5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26398A-9210-4DB8-B79E-6CB15022A88D}"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US"/>
        </a:p>
      </dgm:t>
    </dgm:pt>
    <dgm:pt modelId="{7A47C485-2350-4503-856B-E7F1ACE61B08}">
      <dgm:prSet phldrT="[Text]"/>
      <dgm:spPr/>
      <dgm:t>
        <a:bodyPr/>
        <a:lstStyle/>
        <a:p>
          <a:r>
            <a:rPr lang="en-US" dirty="0" smtClean="0">
              <a:latin typeface="Calibri" panose="020F0502020204030204" pitchFamily="34" charset="0"/>
            </a:rPr>
            <a:t>Grant (competitive, non-competitive, capacity)</a:t>
          </a:r>
          <a:endParaRPr lang="en-US" dirty="0">
            <a:latin typeface="Calibri" panose="020F0502020204030204" pitchFamily="34" charset="0"/>
          </a:endParaRPr>
        </a:p>
      </dgm:t>
    </dgm:pt>
    <dgm:pt modelId="{1DE2C39C-27D8-492E-BFA8-22DC34275B56}" type="parTrans" cxnId="{77E1A6EE-A783-4879-94A5-89A1ACA1EED4}">
      <dgm:prSet/>
      <dgm:spPr/>
      <dgm:t>
        <a:bodyPr/>
        <a:lstStyle/>
        <a:p>
          <a:endParaRPr lang="en-US"/>
        </a:p>
      </dgm:t>
    </dgm:pt>
    <dgm:pt modelId="{DB54E033-9D93-41B2-BD6B-3DEA4FC721DC}" type="sibTrans" cxnId="{77E1A6EE-A783-4879-94A5-89A1ACA1EED4}">
      <dgm:prSet/>
      <dgm:spPr/>
      <dgm:t>
        <a:bodyPr/>
        <a:lstStyle/>
        <a:p>
          <a:endParaRPr lang="en-US"/>
        </a:p>
      </dgm:t>
    </dgm:pt>
    <dgm:pt modelId="{289F77AA-44CC-4985-A9D4-ED6B4384809C}">
      <dgm:prSet phldrT="[Text]"/>
      <dgm:spPr/>
      <dgm:t>
        <a:bodyPr/>
        <a:lstStyle/>
        <a:p>
          <a:r>
            <a:rPr lang="en-US" b="1" dirty="0" smtClean="0">
              <a:latin typeface="Calibri" pitchFamily="34" charset="0"/>
            </a:rPr>
            <a:t>Transfers money, property, services, or anything of value to the recipient in order to accomplish a public purpose of support or stimulation </a:t>
          </a:r>
          <a:endParaRPr lang="en-US" dirty="0"/>
        </a:p>
      </dgm:t>
    </dgm:pt>
    <dgm:pt modelId="{FDEE6049-7552-4C74-9356-96BFF03BE5CB}" type="parTrans" cxnId="{E1B4ADF7-21C6-4B41-AF66-4CB75E5F456C}">
      <dgm:prSet/>
      <dgm:spPr/>
      <dgm:t>
        <a:bodyPr/>
        <a:lstStyle/>
        <a:p>
          <a:endParaRPr lang="en-US"/>
        </a:p>
      </dgm:t>
    </dgm:pt>
    <dgm:pt modelId="{6D6E1DAE-BC98-4628-8571-A7FD80EA1B5F}" type="sibTrans" cxnId="{E1B4ADF7-21C6-4B41-AF66-4CB75E5F456C}">
      <dgm:prSet/>
      <dgm:spPr/>
      <dgm:t>
        <a:bodyPr/>
        <a:lstStyle/>
        <a:p>
          <a:endParaRPr lang="en-US"/>
        </a:p>
      </dgm:t>
    </dgm:pt>
    <dgm:pt modelId="{FA0D53A5-AB8B-4F00-A14E-1AC414C8034C}">
      <dgm:prSet phldrT="[Text]"/>
      <dgm:spPr/>
      <dgm:t>
        <a:bodyPr/>
        <a:lstStyle/>
        <a:p>
          <a:r>
            <a:rPr lang="en-US" dirty="0" smtClean="0">
              <a:latin typeface="Calibri" panose="020F0502020204030204" pitchFamily="34" charset="0"/>
            </a:rPr>
            <a:t>Supplemental</a:t>
          </a:r>
          <a:endParaRPr lang="en-US" dirty="0">
            <a:latin typeface="Calibri" panose="020F0502020204030204" pitchFamily="34" charset="0"/>
          </a:endParaRPr>
        </a:p>
      </dgm:t>
    </dgm:pt>
    <dgm:pt modelId="{FE3823D9-06AB-42FD-96AD-C41628F74961}" type="parTrans" cxnId="{5DB1D3CB-2E51-4B01-89BF-0C5B452E88FA}">
      <dgm:prSet/>
      <dgm:spPr/>
      <dgm:t>
        <a:bodyPr/>
        <a:lstStyle/>
        <a:p>
          <a:endParaRPr lang="en-US"/>
        </a:p>
      </dgm:t>
    </dgm:pt>
    <dgm:pt modelId="{5BD713A4-4BC0-4E7D-908C-BAC90E2D1F9E}" type="sibTrans" cxnId="{5DB1D3CB-2E51-4B01-89BF-0C5B452E88FA}">
      <dgm:prSet/>
      <dgm:spPr/>
      <dgm:t>
        <a:bodyPr/>
        <a:lstStyle/>
        <a:p>
          <a:endParaRPr lang="en-US"/>
        </a:p>
      </dgm:t>
    </dgm:pt>
    <dgm:pt modelId="{38D7EA1A-CDD1-46B9-8FC7-14776A9D55A4}">
      <dgm:prSet phldrT="[Text]"/>
      <dgm:spPr/>
      <dgm:t>
        <a:bodyPr/>
        <a:lstStyle/>
        <a:p>
          <a:r>
            <a:rPr lang="en-US" b="1" dirty="0" smtClean="0">
              <a:latin typeface="Calibri" pitchFamily="34" charset="0"/>
            </a:rPr>
            <a:t>Adds funds to an initial award to ensure adequate completion of the original scope of work</a:t>
          </a:r>
          <a:endParaRPr lang="en-US" dirty="0"/>
        </a:p>
      </dgm:t>
    </dgm:pt>
    <dgm:pt modelId="{52D6A799-04EA-4B7A-A3EE-62B182910C15}" type="parTrans" cxnId="{437F352C-269B-4115-806A-1B1C8FE7B1CB}">
      <dgm:prSet/>
      <dgm:spPr/>
      <dgm:t>
        <a:bodyPr/>
        <a:lstStyle/>
        <a:p>
          <a:endParaRPr lang="en-US"/>
        </a:p>
      </dgm:t>
    </dgm:pt>
    <dgm:pt modelId="{01BEBFE1-CFE9-4A7B-AF86-A2D737D932DF}" type="sibTrans" cxnId="{437F352C-269B-4115-806A-1B1C8FE7B1CB}">
      <dgm:prSet/>
      <dgm:spPr/>
      <dgm:t>
        <a:bodyPr/>
        <a:lstStyle/>
        <a:p>
          <a:endParaRPr lang="en-US"/>
        </a:p>
      </dgm:t>
    </dgm:pt>
    <dgm:pt modelId="{27071B40-4032-4256-9DCD-1340CC7B9C1A}">
      <dgm:prSet phldrT="[Text]"/>
      <dgm:spPr/>
      <dgm:t>
        <a:bodyPr/>
        <a:lstStyle/>
        <a:p>
          <a:r>
            <a:rPr lang="en-US" dirty="0" smtClean="0">
              <a:latin typeface="Calibri" panose="020F0502020204030204" pitchFamily="34" charset="0"/>
            </a:rPr>
            <a:t>Renewal</a:t>
          </a:r>
          <a:endParaRPr lang="en-US" dirty="0">
            <a:latin typeface="Calibri" panose="020F0502020204030204" pitchFamily="34" charset="0"/>
          </a:endParaRPr>
        </a:p>
      </dgm:t>
    </dgm:pt>
    <dgm:pt modelId="{8217586B-3B0D-40A2-B565-37BF1FBC385A}" type="parTrans" cxnId="{A7E41EA7-D129-4C1C-8CFA-26C8A9BA6502}">
      <dgm:prSet/>
      <dgm:spPr/>
      <dgm:t>
        <a:bodyPr/>
        <a:lstStyle/>
        <a:p>
          <a:endParaRPr lang="en-US"/>
        </a:p>
      </dgm:t>
    </dgm:pt>
    <dgm:pt modelId="{85E8A0C5-5BE2-44C5-97CE-A4D5879F82E4}" type="sibTrans" cxnId="{A7E41EA7-D129-4C1C-8CFA-26C8A9BA6502}">
      <dgm:prSet/>
      <dgm:spPr/>
      <dgm:t>
        <a:bodyPr/>
        <a:lstStyle/>
        <a:p>
          <a:endParaRPr lang="en-US"/>
        </a:p>
      </dgm:t>
    </dgm:pt>
    <dgm:pt modelId="{38B2D72B-5213-48CA-9AC7-2245F7869385}">
      <dgm:prSet phldrT="[Text]"/>
      <dgm:spPr/>
      <dgm:t>
        <a:bodyPr/>
        <a:lstStyle/>
        <a:p>
          <a:r>
            <a:rPr lang="en-US" b="1" dirty="0" smtClean="0">
              <a:latin typeface="Calibri" pitchFamily="34" charset="0"/>
            </a:rPr>
            <a:t>Extends time and money on an existing award</a:t>
          </a:r>
          <a:endParaRPr lang="en-US" dirty="0"/>
        </a:p>
      </dgm:t>
    </dgm:pt>
    <dgm:pt modelId="{5D037191-DF47-4E93-95B0-77EDDDBA7229}" type="parTrans" cxnId="{56E039A5-F75F-452E-8FCF-C80E4B80D6FF}">
      <dgm:prSet/>
      <dgm:spPr/>
      <dgm:t>
        <a:bodyPr/>
        <a:lstStyle/>
        <a:p>
          <a:endParaRPr lang="en-US"/>
        </a:p>
      </dgm:t>
    </dgm:pt>
    <dgm:pt modelId="{712C1E9F-F9E7-4967-A6A1-49FC193FD9D6}" type="sibTrans" cxnId="{56E039A5-F75F-452E-8FCF-C80E4B80D6FF}">
      <dgm:prSet/>
      <dgm:spPr/>
      <dgm:t>
        <a:bodyPr/>
        <a:lstStyle/>
        <a:p>
          <a:endParaRPr lang="en-US"/>
        </a:p>
      </dgm:t>
    </dgm:pt>
    <dgm:pt modelId="{9605003C-0233-4511-9543-C07D6795C6EA}">
      <dgm:prSet/>
      <dgm:spPr/>
      <dgm:t>
        <a:bodyPr/>
        <a:lstStyle/>
        <a:p>
          <a:r>
            <a:rPr lang="en-US" dirty="0" smtClean="0">
              <a:latin typeface="Calibri" panose="020F0502020204030204" pitchFamily="34" charset="0"/>
            </a:rPr>
            <a:t>Continuation</a:t>
          </a:r>
          <a:endParaRPr lang="en-US" dirty="0">
            <a:latin typeface="Calibri" panose="020F0502020204030204" pitchFamily="34" charset="0"/>
          </a:endParaRPr>
        </a:p>
      </dgm:t>
    </dgm:pt>
    <dgm:pt modelId="{78551615-6945-42D9-B84E-0FA99C5CF440}" type="parTrans" cxnId="{7E180640-2431-41EA-9E18-FE6CD79C72F4}">
      <dgm:prSet/>
      <dgm:spPr/>
      <dgm:t>
        <a:bodyPr/>
        <a:lstStyle/>
        <a:p>
          <a:endParaRPr lang="en-US"/>
        </a:p>
      </dgm:t>
    </dgm:pt>
    <dgm:pt modelId="{FBD83C3B-C14C-4796-8A76-85E0D116B7FB}" type="sibTrans" cxnId="{7E180640-2431-41EA-9E18-FE6CD79C72F4}">
      <dgm:prSet/>
      <dgm:spPr/>
      <dgm:t>
        <a:bodyPr/>
        <a:lstStyle/>
        <a:p>
          <a:endParaRPr lang="en-US"/>
        </a:p>
      </dgm:t>
    </dgm:pt>
    <dgm:pt modelId="{B540AC9B-F73F-4FE3-9FA6-2CCACE64C791}">
      <dgm:prSet/>
      <dgm:spPr/>
      <dgm:t>
        <a:bodyPr/>
        <a:lstStyle/>
        <a:p>
          <a:r>
            <a:rPr lang="en-US" dirty="0" smtClean="0">
              <a:latin typeface="Calibri" panose="020F0502020204030204" pitchFamily="34" charset="0"/>
            </a:rPr>
            <a:t>Project Director (PD) Transfer</a:t>
          </a:r>
          <a:endParaRPr lang="en-US" dirty="0">
            <a:latin typeface="Calibri" panose="020F0502020204030204" pitchFamily="34" charset="0"/>
          </a:endParaRPr>
        </a:p>
      </dgm:t>
    </dgm:pt>
    <dgm:pt modelId="{B7159795-2D75-4D1F-A5ED-BB3886B9521F}" type="parTrans" cxnId="{35A8F741-8109-4BF2-935B-B51994E6BA4C}">
      <dgm:prSet/>
      <dgm:spPr/>
      <dgm:t>
        <a:bodyPr/>
        <a:lstStyle/>
        <a:p>
          <a:endParaRPr lang="en-US"/>
        </a:p>
      </dgm:t>
    </dgm:pt>
    <dgm:pt modelId="{8AECFF2D-B373-4AE3-A9FE-CB596D3B88A8}" type="sibTrans" cxnId="{35A8F741-8109-4BF2-935B-B51994E6BA4C}">
      <dgm:prSet/>
      <dgm:spPr/>
      <dgm:t>
        <a:bodyPr/>
        <a:lstStyle/>
        <a:p>
          <a:endParaRPr lang="en-US"/>
        </a:p>
      </dgm:t>
    </dgm:pt>
    <dgm:pt modelId="{27E0035A-2273-49D9-9CD1-1EF40ACCA204}">
      <dgm:prSet/>
      <dgm:spPr/>
      <dgm:t>
        <a:bodyPr/>
        <a:lstStyle/>
        <a:p>
          <a:r>
            <a:rPr lang="en-US" dirty="0" smtClean="0">
              <a:latin typeface="Calibri" panose="020F0502020204030204" pitchFamily="34" charset="0"/>
            </a:rPr>
            <a:t>Revision</a:t>
          </a:r>
          <a:endParaRPr lang="en-US" dirty="0">
            <a:latin typeface="Calibri" panose="020F0502020204030204" pitchFamily="34" charset="0"/>
          </a:endParaRPr>
        </a:p>
      </dgm:t>
    </dgm:pt>
    <dgm:pt modelId="{F9323CFD-6547-47F7-9D79-EA2F199FA559}" type="parTrans" cxnId="{29FA0706-B4B8-4408-8F2D-2F12AFCEDE47}">
      <dgm:prSet/>
      <dgm:spPr/>
      <dgm:t>
        <a:bodyPr/>
        <a:lstStyle/>
        <a:p>
          <a:endParaRPr lang="en-US"/>
        </a:p>
      </dgm:t>
    </dgm:pt>
    <dgm:pt modelId="{BC15992E-29DB-40F0-80EE-12F90DA3B9A2}" type="sibTrans" cxnId="{29FA0706-B4B8-4408-8F2D-2F12AFCEDE47}">
      <dgm:prSet/>
      <dgm:spPr/>
      <dgm:t>
        <a:bodyPr/>
        <a:lstStyle/>
        <a:p>
          <a:endParaRPr lang="en-US"/>
        </a:p>
      </dgm:t>
    </dgm:pt>
    <dgm:pt modelId="{17CFE328-144E-4F60-A113-FF63B22901B9}">
      <dgm:prSet/>
      <dgm:spPr/>
      <dgm:t>
        <a:bodyPr/>
        <a:lstStyle/>
        <a:p>
          <a:r>
            <a:rPr lang="en-US" dirty="0" smtClean="0">
              <a:latin typeface="Calibri" panose="020F0502020204030204" pitchFamily="34" charset="0"/>
            </a:rPr>
            <a:t>Cooperative Agreement</a:t>
          </a:r>
          <a:endParaRPr lang="en-US" dirty="0">
            <a:latin typeface="Calibri" panose="020F0502020204030204" pitchFamily="34" charset="0"/>
          </a:endParaRPr>
        </a:p>
      </dgm:t>
    </dgm:pt>
    <dgm:pt modelId="{2EAED95C-6445-40F2-8328-38A6C5A12878}" type="parTrans" cxnId="{0AE6188D-BE96-48B0-A070-AB2B52D748ED}">
      <dgm:prSet/>
      <dgm:spPr/>
      <dgm:t>
        <a:bodyPr/>
        <a:lstStyle/>
        <a:p>
          <a:endParaRPr lang="en-US"/>
        </a:p>
      </dgm:t>
    </dgm:pt>
    <dgm:pt modelId="{93A59942-DC96-4CDC-A168-199504695A44}" type="sibTrans" cxnId="{0AE6188D-BE96-48B0-A070-AB2B52D748ED}">
      <dgm:prSet/>
      <dgm:spPr/>
      <dgm:t>
        <a:bodyPr/>
        <a:lstStyle/>
        <a:p>
          <a:endParaRPr lang="en-US"/>
        </a:p>
      </dgm:t>
    </dgm:pt>
    <dgm:pt modelId="{5DA6DCA0-BB06-4AAF-99FE-941737110FF7}">
      <dgm:prSet/>
      <dgm:spPr/>
      <dgm:t>
        <a:bodyPr/>
        <a:lstStyle/>
        <a:p>
          <a:r>
            <a:rPr lang="en-US" b="1" dirty="0" smtClean="0">
              <a:latin typeface="Calibri" pitchFamily="34" charset="0"/>
            </a:rPr>
            <a:t>Provides a specific level of support over a specific period of time, (usually in annual increments)</a:t>
          </a:r>
          <a:endParaRPr lang="en-US" dirty="0"/>
        </a:p>
      </dgm:t>
    </dgm:pt>
    <dgm:pt modelId="{F9DD898F-8C3A-4103-B51B-4FBCC0AF9DF4}" type="parTrans" cxnId="{CA3CB596-923C-4B7B-B193-5D5881C8564F}">
      <dgm:prSet/>
      <dgm:spPr/>
      <dgm:t>
        <a:bodyPr/>
        <a:lstStyle/>
        <a:p>
          <a:endParaRPr lang="en-US"/>
        </a:p>
      </dgm:t>
    </dgm:pt>
    <dgm:pt modelId="{3861E976-5F4B-496D-BE1B-94C3FC4083C0}" type="sibTrans" cxnId="{CA3CB596-923C-4B7B-B193-5D5881C8564F}">
      <dgm:prSet/>
      <dgm:spPr/>
      <dgm:t>
        <a:bodyPr/>
        <a:lstStyle/>
        <a:p>
          <a:endParaRPr lang="en-US"/>
        </a:p>
      </dgm:t>
    </dgm:pt>
    <dgm:pt modelId="{C5FBABCD-9B47-4CD9-8DD4-B607E282A708}">
      <dgm:prSet/>
      <dgm:spPr/>
      <dgm:t>
        <a:bodyPr/>
        <a:lstStyle/>
        <a:p>
          <a:r>
            <a:rPr lang="en-US" b="1" dirty="0" smtClean="0">
              <a:latin typeface="Calibri" pitchFamily="34" charset="0"/>
            </a:rPr>
            <a:t>Moves an award from one institution to another</a:t>
          </a:r>
          <a:endParaRPr lang="en-US" dirty="0"/>
        </a:p>
      </dgm:t>
    </dgm:pt>
    <dgm:pt modelId="{AF667F97-F686-455E-A88F-101FFC7E7EB0}" type="parTrans" cxnId="{9EBEF4FE-038F-4B45-B4A9-B5151AE6E7FE}">
      <dgm:prSet/>
      <dgm:spPr/>
      <dgm:t>
        <a:bodyPr/>
        <a:lstStyle/>
        <a:p>
          <a:endParaRPr lang="en-US"/>
        </a:p>
      </dgm:t>
    </dgm:pt>
    <dgm:pt modelId="{F39F6225-3BF1-4595-BC0E-03DC3E990C3F}" type="sibTrans" cxnId="{9EBEF4FE-038F-4B45-B4A9-B5151AE6E7FE}">
      <dgm:prSet/>
      <dgm:spPr/>
      <dgm:t>
        <a:bodyPr/>
        <a:lstStyle/>
        <a:p>
          <a:endParaRPr lang="en-US"/>
        </a:p>
      </dgm:t>
    </dgm:pt>
    <dgm:pt modelId="{FBCCBE4B-1232-42F0-A0D2-5B8503EBCEB6}">
      <dgm:prSet/>
      <dgm:spPr/>
      <dgm:t>
        <a:bodyPr/>
        <a:lstStyle/>
        <a:p>
          <a:r>
            <a:rPr lang="en-US" b="1" dirty="0" smtClean="0">
              <a:latin typeface="Calibri" pitchFamily="34" charset="0"/>
            </a:rPr>
            <a:t>Revises an existing award for various reasons</a:t>
          </a:r>
          <a:endParaRPr lang="en-US" dirty="0"/>
        </a:p>
      </dgm:t>
    </dgm:pt>
    <dgm:pt modelId="{67CCE8C8-61CA-4361-AF01-D919D83AFC14}" type="parTrans" cxnId="{6164CC2D-0535-4B7F-BA39-63F609F6AC92}">
      <dgm:prSet/>
      <dgm:spPr/>
      <dgm:t>
        <a:bodyPr/>
        <a:lstStyle/>
        <a:p>
          <a:endParaRPr lang="en-US"/>
        </a:p>
      </dgm:t>
    </dgm:pt>
    <dgm:pt modelId="{8D1AB6CA-4009-4A4F-9475-53E7FDD88317}" type="sibTrans" cxnId="{6164CC2D-0535-4B7F-BA39-63F609F6AC92}">
      <dgm:prSet/>
      <dgm:spPr/>
      <dgm:t>
        <a:bodyPr/>
        <a:lstStyle/>
        <a:p>
          <a:endParaRPr lang="en-US"/>
        </a:p>
      </dgm:t>
    </dgm:pt>
    <dgm:pt modelId="{2DD57A71-A362-48FB-B4BF-C482113EFE75}">
      <dgm:prSet/>
      <dgm:spPr/>
      <dgm:t>
        <a:bodyPr/>
        <a:lstStyle/>
        <a:p>
          <a:r>
            <a:rPr lang="en-US" b="1" dirty="0" smtClean="0">
              <a:latin typeface="Calibri" pitchFamily="34" charset="0"/>
            </a:rPr>
            <a:t>Includes substantial involvement on the part of the funding agency</a:t>
          </a:r>
          <a:endParaRPr lang="en-US" dirty="0"/>
        </a:p>
      </dgm:t>
    </dgm:pt>
    <dgm:pt modelId="{07341528-9E49-4702-9B85-04F66F459CB3}" type="parTrans" cxnId="{DBF1E65C-082F-4C80-8804-6083BAF00F66}">
      <dgm:prSet/>
      <dgm:spPr/>
      <dgm:t>
        <a:bodyPr/>
        <a:lstStyle/>
        <a:p>
          <a:endParaRPr lang="en-US"/>
        </a:p>
      </dgm:t>
    </dgm:pt>
    <dgm:pt modelId="{44140D8B-5E83-41CD-9390-9E151C754FCD}" type="sibTrans" cxnId="{DBF1E65C-082F-4C80-8804-6083BAF00F66}">
      <dgm:prSet/>
      <dgm:spPr/>
      <dgm:t>
        <a:bodyPr/>
        <a:lstStyle/>
        <a:p>
          <a:endParaRPr lang="en-US"/>
        </a:p>
      </dgm:t>
    </dgm:pt>
    <dgm:pt modelId="{536ECC9C-A200-4581-8E7E-EC3BFC6EC5F8}" type="pres">
      <dgm:prSet presAssocID="{A826398A-9210-4DB8-B79E-6CB15022A88D}" presName="Name0" presStyleCnt="0">
        <dgm:presLayoutVars>
          <dgm:dir/>
          <dgm:animLvl val="lvl"/>
          <dgm:resizeHandles val="exact"/>
        </dgm:presLayoutVars>
      </dgm:prSet>
      <dgm:spPr/>
      <dgm:t>
        <a:bodyPr/>
        <a:lstStyle/>
        <a:p>
          <a:endParaRPr lang="en-US"/>
        </a:p>
      </dgm:t>
    </dgm:pt>
    <dgm:pt modelId="{E3A776C5-ABFD-43E8-8194-9E43D5530976}" type="pres">
      <dgm:prSet presAssocID="{7A47C485-2350-4503-856B-E7F1ACE61B08}" presName="linNode" presStyleCnt="0"/>
      <dgm:spPr/>
    </dgm:pt>
    <dgm:pt modelId="{C136E729-7019-488C-8ECE-47090CD141E2}" type="pres">
      <dgm:prSet presAssocID="{7A47C485-2350-4503-856B-E7F1ACE61B08}" presName="parentText" presStyleLbl="node1" presStyleIdx="0" presStyleCnt="7">
        <dgm:presLayoutVars>
          <dgm:chMax val="1"/>
          <dgm:bulletEnabled val="1"/>
        </dgm:presLayoutVars>
      </dgm:prSet>
      <dgm:spPr/>
      <dgm:t>
        <a:bodyPr/>
        <a:lstStyle/>
        <a:p>
          <a:endParaRPr lang="en-US"/>
        </a:p>
      </dgm:t>
    </dgm:pt>
    <dgm:pt modelId="{C6BDF386-CC47-48D9-A6BF-52C67B6FB04B}" type="pres">
      <dgm:prSet presAssocID="{7A47C485-2350-4503-856B-E7F1ACE61B08}" presName="descendantText" presStyleLbl="alignAccFollowNode1" presStyleIdx="0" presStyleCnt="7">
        <dgm:presLayoutVars>
          <dgm:bulletEnabled val="1"/>
        </dgm:presLayoutVars>
      </dgm:prSet>
      <dgm:spPr/>
      <dgm:t>
        <a:bodyPr/>
        <a:lstStyle/>
        <a:p>
          <a:endParaRPr lang="en-US"/>
        </a:p>
      </dgm:t>
    </dgm:pt>
    <dgm:pt modelId="{1CE034B1-F210-4B23-B836-74BD05068E26}" type="pres">
      <dgm:prSet presAssocID="{DB54E033-9D93-41B2-BD6B-3DEA4FC721DC}" presName="sp" presStyleCnt="0"/>
      <dgm:spPr/>
    </dgm:pt>
    <dgm:pt modelId="{D85B7231-812F-4911-9B42-DB8F3E1023A2}" type="pres">
      <dgm:prSet presAssocID="{FA0D53A5-AB8B-4F00-A14E-1AC414C8034C}" presName="linNode" presStyleCnt="0"/>
      <dgm:spPr/>
    </dgm:pt>
    <dgm:pt modelId="{40E25E83-3E54-4877-BCE7-BF28F0CE1FCF}" type="pres">
      <dgm:prSet presAssocID="{FA0D53A5-AB8B-4F00-A14E-1AC414C8034C}" presName="parentText" presStyleLbl="node1" presStyleIdx="1" presStyleCnt="7">
        <dgm:presLayoutVars>
          <dgm:chMax val="1"/>
          <dgm:bulletEnabled val="1"/>
        </dgm:presLayoutVars>
      </dgm:prSet>
      <dgm:spPr/>
      <dgm:t>
        <a:bodyPr/>
        <a:lstStyle/>
        <a:p>
          <a:endParaRPr lang="en-US"/>
        </a:p>
      </dgm:t>
    </dgm:pt>
    <dgm:pt modelId="{677C6B6C-B523-484A-A1B2-2AF8AECFF996}" type="pres">
      <dgm:prSet presAssocID="{FA0D53A5-AB8B-4F00-A14E-1AC414C8034C}" presName="descendantText" presStyleLbl="alignAccFollowNode1" presStyleIdx="1" presStyleCnt="7">
        <dgm:presLayoutVars>
          <dgm:bulletEnabled val="1"/>
        </dgm:presLayoutVars>
      </dgm:prSet>
      <dgm:spPr/>
      <dgm:t>
        <a:bodyPr/>
        <a:lstStyle/>
        <a:p>
          <a:endParaRPr lang="en-US"/>
        </a:p>
      </dgm:t>
    </dgm:pt>
    <dgm:pt modelId="{14A6A326-899F-4539-92E3-BBD2C10A4E08}" type="pres">
      <dgm:prSet presAssocID="{5BD713A4-4BC0-4E7D-908C-BAC90E2D1F9E}" presName="sp" presStyleCnt="0"/>
      <dgm:spPr/>
    </dgm:pt>
    <dgm:pt modelId="{7D512273-514B-4369-AA5A-AE87B2CA7157}" type="pres">
      <dgm:prSet presAssocID="{27071B40-4032-4256-9DCD-1340CC7B9C1A}" presName="linNode" presStyleCnt="0"/>
      <dgm:spPr/>
    </dgm:pt>
    <dgm:pt modelId="{8F9A51C2-FF02-4DC4-AAFC-3A8E733E2EAD}" type="pres">
      <dgm:prSet presAssocID="{27071B40-4032-4256-9DCD-1340CC7B9C1A}" presName="parentText" presStyleLbl="node1" presStyleIdx="2" presStyleCnt="7">
        <dgm:presLayoutVars>
          <dgm:chMax val="1"/>
          <dgm:bulletEnabled val="1"/>
        </dgm:presLayoutVars>
      </dgm:prSet>
      <dgm:spPr/>
      <dgm:t>
        <a:bodyPr/>
        <a:lstStyle/>
        <a:p>
          <a:endParaRPr lang="en-US"/>
        </a:p>
      </dgm:t>
    </dgm:pt>
    <dgm:pt modelId="{16517696-F31C-4B84-ADD5-A064AD435592}" type="pres">
      <dgm:prSet presAssocID="{27071B40-4032-4256-9DCD-1340CC7B9C1A}" presName="descendantText" presStyleLbl="alignAccFollowNode1" presStyleIdx="2" presStyleCnt="7">
        <dgm:presLayoutVars>
          <dgm:bulletEnabled val="1"/>
        </dgm:presLayoutVars>
      </dgm:prSet>
      <dgm:spPr/>
      <dgm:t>
        <a:bodyPr/>
        <a:lstStyle/>
        <a:p>
          <a:endParaRPr lang="en-US"/>
        </a:p>
      </dgm:t>
    </dgm:pt>
    <dgm:pt modelId="{D64716E1-7F61-48F1-82C3-10C354BFF208}" type="pres">
      <dgm:prSet presAssocID="{85E8A0C5-5BE2-44C5-97CE-A4D5879F82E4}" presName="sp" presStyleCnt="0"/>
      <dgm:spPr/>
    </dgm:pt>
    <dgm:pt modelId="{423F2B1B-5B4C-4724-9228-1A47E129B7D8}" type="pres">
      <dgm:prSet presAssocID="{9605003C-0233-4511-9543-C07D6795C6EA}" presName="linNode" presStyleCnt="0"/>
      <dgm:spPr/>
    </dgm:pt>
    <dgm:pt modelId="{7415D8A7-055A-490E-9DDD-2A94BDD61E60}" type="pres">
      <dgm:prSet presAssocID="{9605003C-0233-4511-9543-C07D6795C6EA}" presName="parentText" presStyleLbl="node1" presStyleIdx="3" presStyleCnt="7">
        <dgm:presLayoutVars>
          <dgm:chMax val="1"/>
          <dgm:bulletEnabled val="1"/>
        </dgm:presLayoutVars>
      </dgm:prSet>
      <dgm:spPr/>
      <dgm:t>
        <a:bodyPr/>
        <a:lstStyle/>
        <a:p>
          <a:endParaRPr lang="en-US"/>
        </a:p>
      </dgm:t>
    </dgm:pt>
    <dgm:pt modelId="{AC66F6F5-D9D9-4BE1-9544-BFA55565A8E7}" type="pres">
      <dgm:prSet presAssocID="{9605003C-0233-4511-9543-C07D6795C6EA}" presName="descendantText" presStyleLbl="alignAccFollowNode1" presStyleIdx="3" presStyleCnt="7">
        <dgm:presLayoutVars>
          <dgm:bulletEnabled val="1"/>
        </dgm:presLayoutVars>
      </dgm:prSet>
      <dgm:spPr/>
      <dgm:t>
        <a:bodyPr/>
        <a:lstStyle/>
        <a:p>
          <a:endParaRPr lang="en-US"/>
        </a:p>
      </dgm:t>
    </dgm:pt>
    <dgm:pt modelId="{F6812F43-0060-4E61-B222-8C4AEB36BB4F}" type="pres">
      <dgm:prSet presAssocID="{FBD83C3B-C14C-4796-8A76-85E0D116B7FB}" presName="sp" presStyleCnt="0"/>
      <dgm:spPr/>
    </dgm:pt>
    <dgm:pt modelId="{027798C2-F75B-4A43-9CB1-3454809DB931}" type="pres">
      <dgm:prSet presAssocID="{B540AC9B-F73F-4FE3-9FA6-2CCACE64C791}" presName="linNode" presStyleCnt="0"/>
      <dgm:spPr/>
    </dgm:pt>
    <dgm:pt modelId="{524C7EF0-5B97-4785-AE92-35CC19BAD060}" type="pres">
      <dgm:prSet presAssocID="{B540AC9B-F73F-4FE3-9FA6-2CCACE64C791}" presName="parentText" presStyleLbl="node1" presStyleIdx="4" presStyleCnt="7">
        <dgm:presLayoutVars>
          <dgm:chMax val="1"/>
          <dgm:bulletEnabled val="1"/>
        </dgm:presLayoutVars>
      </dgm:prSet>
      <dgm:spPr/>
      <dgm:t>
        <a:bodyPr/>
        <a:lstStyle/>
        <a:p>
          <a:endParaRPr lang="en-US"/>
        </a:p>
      </dgm:t>
    </dgm:pt>
    <dgm:pt modelId="{44F2E340-3ECB-4843-B998-BF39E447C7C7}" type="pres">
      <dgm:prSet presAssocID="{B540AC9B-F73F-4FE3-9FA6-2CCACE64C791}" presName="descendantText" presStyleLbl="alignAccFollowNode1" presStyleIdx="4" presStyleCnt="7">
        <dgm:presLayoutVars>
          <dgm:bulletEnabled val="1"/>
        </dgm:presLayoutVars>
      </dgm:prSet>
      <dgm:spPr/>
      <dgm:t>
        <a:bodyPr/>
        <a:lstStyle/>
        <a:p>
          <a:endParaRPr lang="en-US"/>
        </a:p>
      </dgm:t>
    </dgm:pt>
    <dgm:pt modelId="{305EA4E0-2EC1-4B81-B4F7-CAEBECB6275E}" type="pres">
      <dgm:prSet presAssocID="{8AECFF2D-B373-4AE3-A9FE-CB596D3B88A8}" presName="sp" presStyleCnt="0"/>
      <dgm:spPr/>
    </dgm:pt>
    <dgm:pt modelId="{E21087A7-3DBA-401C-B818-FC1F76E02801}" type="pres">
      <dgm:prSet presAssocID="{27E0035A-2273-49D9-9CD1-1EF40ACCA204}" presName="linNode" presStyleCnt="0"/>
      <dgm:spPr/>
    </dgm:pt>
    <dgm:pt modelId="{4C0D116D-60E5-417A-AB8F-6CCC84187C77}" type="pres">
      <dgm:prSet presAssocID="{27E0035A-2273-49D9-9CD1-1EF40ACCA204}" presName="parentText" presStyleLbl="node1" presStyleIdx="5" presStyleCnt="7">
        <dgm:presLayoutVars>
          <dgm:chMax val="1"/>
          <dgm:bulletEnabled val="1"/>
        </dgm:presLayoutVars>
      </dgm:prSet>
      <dgm:spPr/>
      <dgm:t>
        <a:bodyPr/>
        <a:lstStyle/>
        <a:p>
          <a:endParaRPr lang="en-US"/>
        </a:p>
      </dgm:t>
    </dgm:pt>
    <dgm:pt modelId="{90F05BF7-3541-4744-8CB6-65290A171FB0}" type="pres">
      <dgm:prSet presAssocID="{27E0035A-2273-49D9-9CD1-1EF40ACCA204}" presName="descendantText" presStyleLbl="alignAccFollowNode1" presStyleIdx="5" presStyleCnt="7">
        <dgm:presLayoutVars>
          <dgm:bulletEnabled val="1"/>
        </dgm:presLayoutVars>
      </dgm:prSet>
      <dgm:spPr/>
      <dgm:t>
        <a:bodyPr/>
        <a:lstStyle/>
        <a:p>
          <a:endParaRPr lang="en-US"/>
        </a:p>
      </dgm:t>
    </dgm:pt>
    <dgm:pt modelId="{BAE42B55-3FED-4635-9237-737A4CCA56FC}" type="pres">
      <dgm:prSet presAssocID="{BC15992E-29DB-40F0-80EE-12F90DA3B9A2}" presName="sp" presStyleCnt="0"/>
      <dgm:spPr/>
    </dgm:pt>
    <dgm:pt modelId="{4F149DB6-76A5-4824-87F2-DBBB3B461E05}" type="pres">
      <dgm:prSet presAssocID="{17CFE328-144E-4F60-A113-FF63B22901B9}" presName="linNode" presStyleCnt="0"/>
      <dgm:spPr/>
    </dgm:pt>
    <dgm:pt modelId="{C7F1BA1C-6B95-4816-BA6C-68349CE807CD}" type="pres">
      <dgm:prSet presAssocID="{17CFE328-144E-4F60-A113-FF63B22901B9}" presName="parentText" presStyleLbl="node1" presStyleIdx="6" presStyleCnt="7">
        <dgm:presLayoutVars>
          <dgm:chMax val="1"/>
          <dgm:bulletEnabled val="1"/>
        </dgm:presLayoutVars>
      </dgm:prSet>
      <dgm:spPr/>
      <dgm:t>
        <a:bodyPr/>
        <a:lstStyle/>
        <a:p>
          <a:endParaRPr lang="en-US"/>
        </a:p>
      </dgm:t>
    </dgm:pt>
    <dgm:pt modelId="{7EB9C1E3-6B92-445E-8630-2225C544E9DB}" type="pres">
      <dgm:prSet presAssocID="{17CFE328-144E-4F60-A113-FF63B22901B9}" presName="descendantText" presStyleLbl="alignAccFollowNode1" presStyleIdx="6" presStyleCnt="7">
        <dgm:presLayoutVars>
          <dgm:bulletEnabled val="1"/>
        </dgm:presLayoutVars>
      </dgm:prSet>
      <dgm:spPr/>
      <dgm:t>
        <a:bodyPr/>
        <a:lstStyle/>
        <a:p>
          <a:endParaRPr lang="en-US"/>
        </a:p>
      </dgm:t>
    </dgm:pt>
  </dgm:ptLst>
  <dgm:cxnLst>
    <dgm:cxn modelId="{77E1A6EE-A783-4879-94A5-89A1ACA1EED4}" srcId="{A826398A-9210-4DB8-B79E-6CB15022A88D}" destId="{7A47C485-2350-4503-856B-E7F1ACE61B08}" srcOrd="0" destOrd="0" parTransId="{1DE2C39C-27D8-492E-BFA8-22DC34275B56}" sibTransId="{DB54E033-9D93-41B2-BD6B-3DEA4FC721DC}"/>
    <dgm:cxn modelId="{50D1E5F4-112C-4245-AAD5-E903B511B11A}" type="presOf" srcId="{27071B40-4032-4256-9DCD-1340CC7B9C1A}" destId="{8F9A51C2-FF02-4DC4-AAFC-3A8E733E2EAD}" srcOrd="0" destOrd="0" presId="urn:microsoft.com/office/officeart/2005/8/layout/vList5"/>
    <dgm:cxn modelId="{47551D13-0810-47D2-90F7-8751C1D7F241}" type="presOf" srcId="{27E0035A-2273-49D9-9CD1-1EF40ACCA204}" destId="{4C0D116D-60E5-417A-AB8F-6CCC84187C77}" srcOrd="0" destOrd="0" presId="urn:microsoft.com/office/officeart/2005/8/layout/vList5"/>
    <dgm:cxn modelId="{38705ECF-3CAB-4675-95CD-CA73C10730EB}" type="presOf" srcId="{FBCCBE4B-1232-42F0-A0D2-5B8503EBCEB6}" destId="{90F05BF7-3541-4744-8CB6-65290A171FB0}" srcOrd="0" destOrd="0" presId="urn:microsoft.com/office/officeart/2005/8/layout/vList5"/>
    <dgm:cxn modelId="{9EBEF4FE-038F-4B45-B4A9-B5151AE6E7FE}" srcId="{B540AC9B-F73F-4FE3-9FA6-2CCACE64C791}" destId="{C5FBABCD-9B47-4CD9-8DD4-B607E282A708}" srcOrd="0" destOrd="0" parTransId="{AF667F97-F686-455E-A88F-101FFC7E7EB0}" sibTransId="{F39F6225-3BF1-4595-BC0E-03DC3E990C3F}"/>
    <dgm:cxn modelId="{6B3A94C3-03D8-44BD-B699-D6124F7A9E9F}" type="presOf" srcId="{289F77AA-44CC-4985-A9D4-ED6B4384809C}" destId="{C6BDF386-CC47-48D9-A6BF-52C67B6FB04B}" srcOrd="0" destOrd="0" presId="urn:microsoft.com/office/officeart/2005/8/layout/vList5"/>
    <dgm:cxn modelId="{56E039A5-F75F-452E-8FCF-C80E4B80D6FF}" srcId="{27071B40-4032-4256-9DCD-1340CC7B9C1A}" destId="{38B2D72B-5213-48CA-9AC7-2245F7869385}" srcOrd="0" destOrd="0" parTransId="{5D037191-DF47-4E93-95B0-77EDDDBA7229}" sibTransId="{712C1E9F-F9E7-4967-A6A1-49FC193FD9D6}"/>
    <dgm:cxn modelId="{74B10E2A-B351-4A17-A6B5-2626DDE0BEB2}" type="presOf" srcId="{C5FBABCD-9B47-4CD9-8DD4-B607E282A708}" destId="{44F2E340-3ECB-4843-B998-BF39E447C7C7}" srcOrd="0" destOrd="0" presId="urn:microsoft.com/office/officeart/2005/8/layout/vList5"/>
    <dgm:cxn modelId="{121EAFB3-2E18-4258-9D80-4B5063A7ECA5}" type="presOf" srcId="{38B2D72B-5213-48CA-9AC7-2245F7869385}" destId="{16517696-F31C-4B84-ADD5-A064AD435592}" srcOrd="0" destOrd="0" presId="urn:microsoft.com/office/officeart/2005/8/layout/vList5"/>
    <dgm:cxn modelId="{70D932C7-FBC8-46A6-BD04-0D875255CF86}" type="presOf" srcId="{7A47C485-2350-4503-856B-E7F1ACE61B08}" destId="{C136E729-7019-488C-8ECE-47090CD141E2}" srcOrd="0" destOrd="0" presId="urn:microsoft.com/office/officeart/2005/8/layout/vList5"/>
    <dgm:cxn modelId="{E1B4ADF7-21C6-4B41-AF66-4CB75E5F456C}" srcId="{7A47C485-2350-4503-856B-E7F1ACE61B08}" destId="{289F77AA-44CC-4985-A9D4-ED6B4384809C}" srcOrd="0" destOrd="0" parTransId="{FDEE6049-7552-4C74-9356-96BFF03BE5CB}" sibTransId="{6D6E1DAE-BC98-4628-8571-A7FD80EA1B5F}"/>
    <dgm:cxn modelId="{6164CC2D-0535-4B7F-BA39-63F609F6AC92}" srcId="{27E0035A-2273-49D9-9CD1-1EF40ACCA204}" destId="{FBCCBE4B-1232-42F0-A0D2-5B8503EBCEB6}" srcOrd="0" destOrd="0" parTransId="{67CCE8C8-61CA-4361-AF01-D919D83AFC14}" sibTransId="{8D1AB6CA-4009-4A4F-9475-53E7FDD88317}"/>
    <dgm:cxn modelId="{09CCF230-EE46-4BD3-B134-BD7F4569F2FB}" type="presOf" srcId="{38D7EA1A-CDD1-46B9-8FC7-14776A9D55A4}" destId="{677C6B6C-B523-484A-A1B2-2AF8AECFF996}" srcOrd="0" destOrd="0" presId="urn:microsoft.com/office/officeart/2005/8/layout/vList5"/>
    <dgm:cxn modelId="{F659E160-6C82-4481-8D6F-B6662C9A8B37}" type="presOf" srcId="{5DA6DCA0-BB06-4AAF-99FE-941737110FF7}" destId="{AC66F6F5-D9D9-4BE1-9544-BFA55565A8E7}" srcOrd="0" destOrd="0" presId="urn:microsoft.com/office/officeart/2005/8/layout/vList5"/>
    <dgm:cxn modelId="{35A8F741-8109-4BF2-935B-B51994E6BA4C}" srcId="{A826398A-9210-4DB8-B79E-6CB15022A88D}" destId="{B540AC9B-F73F-4FE3-9FA6-2CCACE64C791}" srcOrd="4" destOrd="0" parTransId="{B7159795-2D75-4D1F-A5ED-BB3886B9521F}" sibTransId="{8AECFF2D-B373-4AE3-A9FE-CB596D3B88A8}"/>
    <dgm:cxn modelId="{98BC97A3-59E2-45C8-9CBB-A426C9E2BAF8}" type="presOf" srcId="{9605003C-0233-4511-9543-C07D6795C6EA}" destId="{7415D8A7-055A-490E-9DDD-2A94BDD61E60}" srcOrd="0" destOrd="0" presId="urn:microsoft.com/office/officeart/2005/8/layout/vList5"/>
    <dgm:cxn modelId="{8CA2D31E-2BB1-4C3D-A5F1-9C9CBF587D1E}" type="presOf" srcId="{2DD57A71-A362-48FB-B4BF-C482113EFE75}" destId="{7EB9C1E3-6B92-445E-8630-2225C544E9DB}" srcOrd="0" destOrd="0" presId="urn:microsoft.com/office/officeart/2005/8/layout/vList5"/>
    <dgm:cxn modelId="{7E180640-2431-41EA-9E18-FE6CD79C72F4}" srcId="{A826398A-9210-4DB8-B79E-6CB15022A88D}" destId="{9605003C-0233-4511-9543-C07D6795C6EA}" srcOrd="3" destOrd="0" parTransId="{78551615-6945-42D9-B84E-0FA99C5CF440}" sibTransId="{FBD83C3B-C14C-4796-8A76-85E0D116B7FB}"/>
    <dgm:cxn modelId="{A7E41EA7-D129-4C1C-8CFA-26C8A9BA6502}" srcId="{A826398A-9210-4DB8-B79E-6CB15022A88D}" destId="{27071B40-4032-4256-9DCD-1340CC7B9C1A}" srcOrd="2" destOrd="0" parTransId="{8217586B-3B0D-40A2-B565-37BF1FBC385A}" sibTransId="{85E8A0C5-5BE2-44C5-97CE-A4D5879F82E4}"/>
    <dgm:cxn modelId="{5DB1D3CB-2E51-4B01-89BF-0C5B452E88FA}" srcId="{A826398A-9210-4DB8-B79E-6CB15022A88D}" destId="{FA0D53A5-AB8B-4F00-A14E-1AC414C8034C}" srcOrd="1" destOrd="0" parTransId="{FE3823D9-06AB-42FD-96AD-C41628F74961}" sibTransId="{5BD713A4-4BC0-4E7D-908C-BAC90E2D1F9E}"/>
    <dgm:cxn modelId="{B564A4BB-EB48-4B53-B0AF-9ADF67DB5BD5}" type="presOf" srcId="{B540AC9B-F73F-4FE3-9FA6-2CCACE64C791}" destId="{524C7EF0-5B97-4785-AE92-35CC19BAD060}" srcOrd="0" destOrd="0" presId="urn:microsoft.com/office/officeart/2005/8/layout/vList5"/>
    <dgm:cxn modelId="{BC4C227B-7528-45FE-8559-D01918DA882D}" type="presOf" srcId="{FA0D53A5-AB8B-4F00-A14E-1AC414C8034C}" destId="{40E25E83-3E54-4877-BCE7-BF28F0CE1FCF}" srcOrd="0" destOrd="0" presId="urn:microsoft.com/office/officeart/2005/8/layout/vList5"/>
    <dgm:cxn modelId="{0346A221-016E-4CC7-8414-43AD914373F5}" type="presOf" srcId="{A826398A-9210-4DB8-B79E-6CB15022A88D}" destId="{536ECC9C-A200-4581-8E7E-EC3BFC6EC5F8}" srcOrd="0" destOrd="0" presId="urn:microsoft.com/office/officeart/2005/8/layout/vList5"/>
    <dgm:cxn modelId="{437F352C-269B-4115-806A-1B1C8FE7B1CB}" srcId="{FA0D53A5-AB8B-4F00-A14E-1AC414C8034C}" destId="{38D7EA1A-CDD1-46B9-8FC7-14776A9D55A4}" srcOrd="0" destOrd="0" parTransId="{52D6A799-04EA-4B7A-A3EE-62B182910C15}" sibTransId="{01BEBFE1-CFE9-4A7B-AF86-A2D737D932DF}"/>
    <dgm:cxn modelId="{0AE6188D-BE96-48B0-A070-AB2B52D748ED}" srcId="{A826398A-9210-4DB8-B79E-6CB15022A88D}" destId="{17CFE328-144E-4F60-A113-FF63B22901B9}" srcOrd="6" destOrd="0" parTransId="{2EAED95C-6445-40F2-8328-38A6C5A12878}" sibTransId="{93A59942-DC96-4CDC-A168-199504695A44}"/>
    <dgm:cxn modelId="{CA3CB596-923C-4B7B-B193-5D5881C8564F}" srcId="{9605003C-0233-4511-9543-C07D6795C6EA}" destId="{5DA6DCA0-BB06-4AAF-99FE-941737110FF7}" srcOrd="0" destOrd="0" parTransId="{F9DD898F-8C3A-4103-B51B-4FBCC0AF9DF4}" sibTransId="{3861E976-5F4B-496D-BE1B-94C3FC4083C0}"/>
    <dgm:cxn modelId="{29FA0706-B4B8-4408-8F2D-2F12AFCEDE47}" srcId="{A826398A-9210-4DB8-B79E-6CB15022A88D}" destId="{27E0035A-2273-49D9-9CD1-1EF40ACCA204}" srcOrd="5" destOrd="0" parTransId="{F9323CFD-6547-47F7-9D79-EA2F199FA559}" sibTransId="{BC15992E-29DB-40F0-80EE-12F90DA3B9A2}"/>
    <dgm:cxn modelId="{DBF1E65C-082F-4C80-8804-6083BAF00F66}" srcId="{17CFE328-144E-4F60-A113-FF63B22901B9}" destId="{2DD57A71-A362-48FB-B4BF-C482113EFE75}" srcOrd="0" destOrd="0" parTransId="{07341528-9E49-4702-9B85-04F66F459CB3}" sibTransId="{44140D8B-5E83-41CD-9390-9E151C754FCD}"/>
    <dgm:cxn modelId="{33117248-191E-4812-B5C1-20CCC3C22671}" type="presOf" srcId="{17CFE328-144E-4F60-A113-FF63B22901B9}" destId="{C7F1BA1C-6B95-4816-BA6C-68349CE807CD}" srcOrd="0" destOrd="0" presId="urn:microsoft.com/office/officeart/2005/8/layout/vList5"/>
    <dgm:cxn modelId="{42044627-8E88-4583-97DA-46491A7B4A3D}" type="presParOf" srcId="{536ECC9C-A200-4581-8E7E-EC3BFC6EC5F8}" destId="{E3A776C5-ABFD-43E8-8194-9E43D5530976}" srcOrd="0" destOrd="0" presId="urn:microsoft.com/office/officeart/2005/8/layout/vList5"/>
    <dgm:cxn modelId="{A4C11E6A-259D-4363-AB05-69275713391A}" type="presParOf" srcId="{E3A776C5-ABFD-43E8-8194-9E43D5530976}" destId="{C136E729-7019-488C-8ECE-47090CD141E2}" srcOrd="0" destOrd="0" presId="urn:microsoft.com/office/officeart/2005/8/layout/vList5"/>
    <dgm:cxn modelId="{DA3AD459-5C4C-476B-A0CF-66E71A5733C7}" type="presParOf" srcId="{E3A776C5-ABFD-43E8-8194-9E43D5530976}" destId="{C6BDF386-CC47-48D9-A6BF-52C67B6FB04B}" srcOrd="1" destOrd="0" presId="urn:microsoft.com/office/officeart/2005/8/layout/vList5"/>
    <dgm:cxn modelId="{63A7C434-E910-4079-AD35-D4573D1D9DA9}" type="presParOf" srcId="{536ECC9C-A200-4581-8E7E-EC3BFC6EC5F8}" destId="{1CE034B1-F210-4B23-B836-74BD05068E26}" srcOrd="1" destOrd="0" presId="urn:microsoft.com/office/officeart/2005/8/layout/vList5"/>
    <dgm:cxn modelId="{33B0F2A7-BE5E-4743-92AB-3282081FE25D}" type="presParOf" srcId="{536ECC9C-A200-4581-8E7E-EC3BFC6EC5F8}" destId="{D85B7231-812F-4911-9B42-DB8F3E1023A2}" srcOrd="2" destOrd="0" presId="urn:microsoft.com/office/officeart/2005/8/layout/vList5"/>
    <dgm:cxn modelId="{62F28D97-785A-475F-AA8B-487308F60CCD}" type="presParOf" srcId="{D85B7231-812F-4911-9B42-DB8F3E1023A2}" destId="{40E25E83-3E54-4877-BCE7-BF28F0CE1FCF}" srcOrd="0" destOrd="0" presId="urn:microsoft.com/office/officeart/2005/8/layout/vList5"/>
    <dgm:cxn modelId="{B5619115-86B1-43A7-9793-0DBA84455AF0}" type="presParOf" srcId="{D85B7231-812F-4911-9B42-DB8F3E1023A2}" destId="{677C6B6C-B523-484A-A1B2-2AF8AECFF996}" srcOrd="1" destOrd="0" presId="urn:microsoft.com/office/officeart/2005/8/layout/vList5"/>
    <dgm:cxn modelId="{C4AB255D-C502-4C82-BB7D-B943CC2A0ED9}" type="presParOf" srcId="{536ECC9C-A200-4581-8E7E-EC3BFC6EC5F8}" destId="{14A6A326-899F-4539-92E3-BBD2C10A4E08}" srcOrd="3" destOrd="0" presId="urn:microsoft.com/office/officeart/2005/8/layout/vList5"/>
    <dgm:cxn modelId="{DC8F4CD3-B8C8-4565-A5E1-7533CDDBF985}" type="presParOf" srcId="{536ECC9C-A200-4581-8E7E-EC3BFC6EC5F8}" destId="{7D512273-514B-4369-AA5A-AE87B2CA7157}" srcOrd="4" destOrd="0" presId="urn:microsoft.com/office/officeart/2005/8/layout/vList5"/>
    <dgm:cxn modelId="{15ABA530-9337-4C67-AD14-2F6213006D3A}" type="presParOf" srcId="{7D512273-514B-4369-AA5A-AE87B2CA7157}" destId="{8F9A51C2-FF02-4DC4-AAFC-3A8E733E2EAD}" srcOrd="0" destOrd="0" presId="urn:microsoft.com/office/officeart/2005/8/layout/vList5"/>
    <dgm:cxn modelId="{A69C92DF-3FAB-4AD7-B05D-53571C9E15FC}" type="presParOf" srcId="{7D512273-514B-4369-AA5A-AE87B2CA7157}" destId="{16517696-F31C-4B84-ADD5-A064AD435592}" srcOrd="1" destOrd="0" presId="urn:microsoft.com/office/officeart/2005/8/layout/vList5"/>
    <dgm:cxn modelId="{F9C4F5B4-7E8C-4839-AB17-E673A467D471}" type="presParOf" srcId="{536ECC9C-A200-4581-8E7E-EC3BFC6EC5F8}" destId="{D64716E1-7F61-48F1-82C3-10C354BFF208}" srcOrd="5" destOrd="0" presId="urn:microsoft.com/office/officeart/2005/8/layout/vList5"/>
    <dgm:cxn modelId="{65FA6AF5-826D-4219-8285-88757F961C15}" type="presParOf" srcId="{536ECC9C-A200-4581-8E7E-EC3BFC6EC5F8}" destId="{423F2B1B-5B4C-4724-9228-1A47E129B7D8}" srcOrd="6" destOrd="0" presId="urn:microsoft.com/office/officeart/2005/8/layout/vList5"/>
    <dgm:cxn modelId="{3683489C-7743-4D99-A97B-6EDB196B4ABD}" type="presParOf" srcId="{423F2B1B-5B4C-4724-9228-1A47E129B7D8}" destId="{7415D8A7-055A-490E-9DDD-2A94BDD61E60}" srcOrd="0" destOrd="0" presId="urn:microsoft.com/office/officeart/2005/8/layout/vList5"/>
    <dgm:cxn modelId="{AFE67CC3-7DFF-4A86-B808-5C5AA10D16B2}" type="presParOf" srcId="{423F2B1B-5B4C-4724-9228-1A47E129B7D8}" destId="{AC66F6F5-D9D9-4BE1-9544-BFA55565A8E7}" srcOrd="1" destOrd="0" presId="urn:microsoft.com/office/officeart/2005/8/layout/vList5"/>
    <dgm:cxn modelId="{37903565-E321-47E1-8FE0-91C609D670F3}" type="presParOf" srcId="{536ECC9C-A200-4581-8E7E-EC3BFC6EC5F8}" destId="{F6812F43-0060-4E61-B222-8C4AEB36BB4F}" srcOrd="7" destOrd="0" presId="urn:microsoft.com/office/officeart/2005/8/layout/vList5"/>
    <dgm:cxn modelId="{9DA7B2BD-AD3E-42E7-A8EB-E43BF959331C}" type="presParOf" srcId="{536ECC9C-A200-4581-8E7E-EC3BFC6EC5F8}" destId="{027798C2-F75B-4A43-9CB1-3454809DB931}" srcOrd="8" destOrd="0" presId="urn:microsoft.com/office/officeart/2005/8/layout/vList5"/>
    <dgm:cxn modelId="{C0BC6064-5601-44C4-AE81-DDE240269AA6}" type="presParOf" srcId="{027798C2-F75B-4A43-9CB1-3454809DB931}" destId="{524C7EF0-5B97-4785-AE92-35CC19BAD060}" srcOrd="0" destOrd="0" presId="urn:microsoft.com/office/officeart/2005/8/layout/vList5"/>
    <dgm:cxn modelId="{F3C38001-F78C-4FA5-AD32-D18E370A2A1D}" type="presParOf" srcId="{027798C2-F75B-4A43-9CB1-3454809DB931}" destId="{44F2E340-3ECB-4843-B998-BF39E447C7C7}" srcOrd="1" destOrd="0" presId="urn:microsoft.com/office/officeart/2005/8/layout/vList5"/>
    <dgm:cxn modelId="{13CEB96E-7B2C-4691-817F-AE76C90AE3AE}" type="presParOf" srcId="{536ECC9C-A200-4581-8E7E-EC3BFC6EC5F8}" destId="{305EA4E0-2EC1-4B81-B4F7-CAEBECB6275E}" srcOrd="9" destOrd="0" presId="urn:microsoft.com/office/officeart/2005/8/layout/vList5"/>
    <dgm:cxn modelId="{3589D655-8FB4-405A-B620-A36CBAC5268F}" type="presParOf" srcId="{536ECC9C-A200-4581-8E7E-EC3BFC6EC5F8}" destId="{E21087A7-3DBA-401C-B818-FC1F76E02801}" srcOrd="10" destOrd="0" presId="urn:microsoft.com/office/officeart/2005/8/layout/vList5"/>
    <dgm:cxn modelId="{DC4BC9CC-3F3D-4AEF-BECB-A0F16005629B}" type="presParOf" srcId="{E21087A7-3DBA-401C-B818-FC1F76E02801}" destId="{4C0D116D-60E5-417A-AB8F-6CCC84187C77}" srcOrd="0" destOrd="0" presId="urn:microsoft.com/office/officeart/2005/8/layout/vList5"/>
    <dgm:cxn modelId="{B9CB4900-BA4A-4EA4-9758-0178AFE29996}" type="presParOf" srcId="{E21087A7-3DBA-401C-B818-FC1F76E02801}" destId="{90F05BF7-3541-4744-8CB6-65290A171FB0}" srcOrd="1" destOrd="0" presId="urn:microsoft.com/office/officeart/2005/8/layout/vList5"/>
    <dgm:cxn modelId="{E06BA206-A424-40F2-B7F8-AB2900F0DDEF}" type="presParOf" srcId="{536ECC9C-A200-4581-8E7E-EC3BFC6EC5F8}" destId="{BAE42B55-3FED-4635-9237-737A4CCA56FC}" srcOrd="11" destOrd="0" presId="urn:microsoft.com/office/officeart/2005/8/layout/vList5"/>
    <dgm:cxn modelId="{0B15B290-CA34-4CF5-99FD-889B1ECC6D16}" type="presParOf" srcId="{536ECC9C-A200-4581-8E7E-EC3BFC6EC5F8}" destId="{4F149DB6-76A5-4824-87F2-DBBB3B461E05}" srcOrd="12" destOrd="0" presId="urn:microsoft.com/office/officeart/2005/8/layout/vList5"/>
    <dgm:cxn modelId="{D3EFE3A9-8D6B-4FF0-BD57-3C00212B4C92}" type="presParOf" srcId="{4F149DB6-76A5-4824-87F2-DBBB3B461E05}" destId="{C7F1BA1C-6B95-4816-BA6C-68349CE807CD}" srcOrd="0" destOrd="0" presId="urn:microsoft.com/office/officeart/2005/8/layout/vList5"/>
    <dgm:cxn modelId="{5AB3B009-968B-4778-9A2E-FE1EFC2BE272}" type="presParOf" srcId="{4F149DB6-76A5-4824-87F2-DBBB3B461E05}" destId="{7EB9C1E3-6B92-445E-8630-2225C544E9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26AAD4-7799-4D53-8E07-96BB6291FF18}" type="doc">
      <dgm:prSet loTypeId="urn:microsoft.com/office/officeart/2005/8/layout/bProcess4" loCatId="process" qsTypeId="urn:microsoft.com/office/officeart/2005/8/quickstyle/simple1" qsCatId="simple" csTypeId="urn:microsoft.com/office/officeart/2005/8/colors/accent6_2" csCatId="accent6" phldr="1"/>
      <dgm:spPr/>
      <dgm:t>
        <a:bodyPr/>
        <a:lstStyle/>
        <a:p>
          <a:endParaRPr lang="en-US"/>
        </a:p>
      </dgm:t>
    </dgm:pt>
    <dgm:pt modelId="{B5F94F14-2C57-455C-B7A5-32DD102E8757}">
      <dgm:prSet phldrT="[Text]"/>
      <dgm:spPr/>
      <dgm:t>
        <a:bodyPr/>
        <a:lstStyle/>
        <a:p>
          <a:r>
            <a:rPr lang="en-US" dirty="0" smtClean="0">
              <a:latin typeface="Calibri" panose="020F0502020204030204" pitchFamily="34" charset="0"/>
            </a:rPr>
            <a:t>Request for Application (RFA) posted on Grants.gov and agency website</a:t>
          </a:r>
          <a:endParaRPr lang="en-US" dirty="0">
            <a:latin typeface="Calibri" panose="020F0502020204030204" pitchFamily="34" charset="0"/>
          </a:endParaRPr>
        </a:p>
      </dgm:t>
    </dgm:pt>
    <dgm:pt modelId="{E8B2B9E0-137A-4168-A359-EAAD68C40D93}" type="parTrans" cxnId="{EA0E30AE-D5F9-47DE-A6F1-9D392EE05762}">
      <dgm:prSet/>
      <dgm:spPr/>
      <dgm:t>
        <a:bodyPr/>
        <a:lstStyle/>
        <a:p>
          <a:endParaRPr lang="en-US">
            <a:latin typeface="Calibri" panose="020F0502020204030204" pitchFamily="34" charset="0"/>
          </a:endParaRPr>
        </a:p>
      </dgm:t>
    </dgm:pt>
    <dgm:pt modelId="{6CB6F819-9621-4756-B0C6-E54FDFCE4F13}" type="sibTrans" cxnId="{EA0E30AE-D5F9-47DE-A6F1-9D392EE05762}">
      <dgm:prSet/>
      <dgm:spPr/>
      <dgm:t>
        <a:bodyPr/>
        <a:lstStyle/>
        <a:p>
          <a:endParaRPr lang="en-US">
            <a:latin typeface="Calibri" panose="020F0502020204030204" pitchFamily="34" charset="0"/>
          </a:endParaRPr>
        </a:p>
      </dgm:t>
    </dgm:pt>
    <dgm:pt modelId="{D95ABD75-F7E3-4E97-9285-1F10E0DB872E}">
      <dgm:prSet phldrT="[Text]"/>
      <dgm:spPr/>
      <dgm:t>
        <a:bodyPr/>
        <a:lstStyle/>
        <a:p>
          <a:r>
            <a:rPr lang="en-US" dirty="0" smtClean="0">
              <a:latin typeface="Calibri" panose="020F0502020204030204" pitchFamily="34" charset="0"/>
            </a:rPr>
            <a:t>NIFA receives applications</a:t>
          </a:r>
          <a:endParaRPr lang="en-US" dirty="0">
            <a:latin typeface="Calibri" panose="020F0502020204030204" pitchFamily="34" charset="0"/>
          </a:endParaRPr>
        </a:p>
      </dgm:t>
    </dgm:pt>
    <dgm:pt modelId="{2E0935AA-62C8-4942-9FF9-A217B77BFA09}" type="parTrans" cxnId="{B85A53FD-E2FA-4367-B1F4-AB6D4E04A6D8}">
      <dgm:prSet/>
      <dgm:spPr/>
      <dgm:t>
        <a:bodyPr/>
        <a:lstStyle/>
        <a:p>
          <a:endParaRPr lang="en-US">
            <a:latin typeface="Calibri" panose="020F0502020204030204" pitchFamily="34" charset="0"/>
          </a:endParaRPr>
        </a:p>
      </dgm:t>
    </dgm:pt>
    <dgm:pt modelId="{CD9FACA0-BB8F-4CAC-B4C5-87A34ED3ACD9}" type="sibTrans" cxnId="{B85A53FD-E2FA-4367-B1F4-AB6D4E04A6D8}">
      <dgm:prSet/>
      <dgm:spPr/>
      <dgm:t>
        <a:bodyPr/>
        <a:lstStyle/>
        <a:p>
          <a:endParaRPr lang="en-US">
            <a:latin typeface="Calibri" panose="020F0502020204030204" pitchFamily="34" charset="0"/>
          </a:endParaRPr>
        </a:p>
      </dgm:t>
    </dgm:pt>
    <dgm:pt modelId="{71C36A01-FCB8-4283-A749-DAFF82081156}">
      <dgm:prSet phldrT="[Text]"/>
      <dgm:spPr/>
      <dgm:t>
        <a:bodyPr/>
        <a:lstStyle/>
        <a:p>
          <a:r>
            <a:rPr lang="en-US" dirty="0" smtClean="0">
              <a:latin typeface="Calibri" panose="020F0502020204030204" pitchFamily="34" charset="0"/>
            </a:rPr>
            <a:t>Peer Review conducted by external panel </a:t>
          </a:r>
          <a:endParaRPr lang="en-US" dirty="0">
            <a:latin typeface="Calibri" panose="020F0502020204030204" pitchFamily="34" charset="0"/>
          </a:endParaRPr>
        </a:p>
      </dgm:t>
    </dgm:pt>
    <dgm:pt modelId="{6458B5AC-1B7A-4A47-A7B3-C422CA1AD87C}" type="parTrans" cxnId="{AF81F1AF-120D-4928-BD45-DCD88699A65A}">
      <dgm:prSet/>
      <dgm:spPr/>
      <dgm:t>
        <a:bodyPr/>
        <a:lstStyle/>
        <a:p>
          <a:endParaRPr lang="en-US">
            <a:latin typeface="Calibri" panose="020F0502020204030204" pitchFamily="34" charset="0"/>
          </a:endParaRPr>
        </a:p>
      </dgm:t>
    </dgm:pt>
    <dgm:pt modelId="{6BD4845E-B1CF-4AF7-882C-791D9498608A}" type="sibTrans" cxnId="{AF81F1AF-120D-4928-BD45-DCD88699A65A}">
      <dgm:prSet/>
      <dgm:spPr/>
      <dgm:t>
        <a:bodyPr/>
        <a:lstStyle/>
        <a:p>
          <a:endParaRPr lang="en-US">
            <a:latin typeface="Calibri" panose="020F0502020204030204" pitchFamily="34" charset="0"/>
          </a:endParaRPr>
        </a:p>
      </dgm:t>
    </dgm:pt>
    <dgm:pt modelId="{72B39E26-5DDB-46BA-AC2E-4AF4C3762D94}">
      <dgm:prSet phldrT="[Text]"/>
      <dgm:spPr/>
      <dgm:t>
        <a:bodyPr/>
        <a:lstStyle/>
        <a:p>
          <a:r>
            <a:rPr lang="en-US" dirty="0" smtClean="0">
              <a:latin typeface="Calibri" panose="020F0502020204030204" pitchFamily="34" charset="0"/>
            </a:rPr>
            <a:t>NIFA selects awardees and announces awards</a:t>
          </a:r>
          <a:endParaRPr lang="en-US" dirty="0">
            <a:latin typeface="Calibri" panose="020F0502020204030204" pitchFamily="34" charset="0"/>
          </a:endParaRPr>
        </a:p>
      </dgm:t>
    </dgm:pt>
    <dgm:pt modelId="{96157260-9E8D-465D-8B34-6A2DF5C2370C}" type="parTrans" cxnId="{2678474A-CB4C-4CC8-87EB-9E31CFDEB4B7}">
      <dgm:prSet/>
      <dgm:spPr/>
      <dgm:t>
        <a:bodyPr/>
        <a:lstStyle/>
        <a:p>
          <a:endParaRPr lang="en-US">
            <a:latin typeface="Calibri" panose="020F0502020204030204" pitchFamily="34" charset="0"/>
          </a:endParaRPr>
        </a:p>
      </dgm:t>
    </dgm:pt>
    <dgm:pt modelId="{0846E0D0-D059-44E2-AF32-C43C4B8F4D3C}" type="sibTrans" cxnId="{2678474A-CB4C-4CC8-87EB-9E31CFDEB4B7}">
      <dgm:prSet/>
      <dgm:spPr/>
      <dgm:t>
        <a:bodyPr/>
        <a:lstStyle/>
        <a:p>
          <a:endParaRPr lang="en-US">
            <a:latin typeface="Calibri" panose="020F0502020204030204" pitchFamily="34" charset="0"/>
          </a:endParaRPr>
        </a:p>
      </dgm:t>
    </dgm:pt>
    <dgm:pt modelId="{E30C3221-00D2-4113-8662-699F52154D49}">
      <dgm:prSet phldrT="[Text]"/>
      <dgm:spPr/>
      <dgm:t>
        <a:bodyPr/>
        <a:lstStyle/>
        <a:p>
          <a:r>
            <a:rPr lang="en-US" dirty="0" smtClean="0">
              <a:latin typeface="Calibri" panose="020F0502020204030204" pitchFamily="34" charset="0"/>
            </a:rPr>
            <a:t>NIFA obligates funds and authorizes disbursement through ASAP</a:t>
          </a:r>
          <a:endParaRPr lang="en-US" dirty="0">
            <a:latin typeface="Calibri" panose="020F0502020204030204" pitchFamily="34" charset="0"/>
          </a:endParaRPr>
        </a:p>
      </dgm:t>
    </dgm:pt>
    <dgm:pt modelId="{EB50E714-0BBA-48B4-860D-E6C938695F81}" type="parTrans" cxnId="{C7DFF804-4B20-48C1-8AE3-E519822D5D2C}">
      <dgm:prSet/>
      <dgm:spPr/>
      <dgm:t>
        <a:bodyPr/>
        <a:lstStyle/>
        <a:p>
          <a:endParaRPr lang="en-US">
            <a:latin typeface="Calibri" panose="020F0502020204030204" pitchFamily="34" charset="0"/>
          </a:endParaRPr>
        </a:p>
      </dgm:t>
    </dgm:pt>
    <dgm:pt modelId="{72533DD2-26D5-42DA-8280-E72B62B4D83A}" type="sibTrans" cxnId="{C7DFF804-4B20-48C1-8AE3-E519822D5D2C}">
      <dgm:prSet/>
      <dgm:spPr/>
      <dgm:t>
        <a:bodyPr/>
        <a:lstStyle/>
        <a:p>
          <a:endParaRPr lang="en-US">
            <a:latin typeface="Calibri" panose="020F0502020204030204" pitchFamily="34" charset="0"/>
          </a:endParaRPr>
        </a:p>
      </dgm:t>
    </dgm:pt>
    <dgm:pt modelId="{27AEB7BF-E4BB-4714-AFA3-A0CD8BF13F44}">
      <dgm:prSet phldrT="[Text]"/>
      <dgm:spPr/>
      <dgm:t>
        <a:bodyPr/>
        <a:lstStyle/>
        <a:p>
          <a:r>
            <a:rPr lang="en-US" dirty="0" smtClean="0">
              <a:latin typeface="Calibri" panose="020F0502020204030204" pitchFamily="34" charset="0"/>
            </a:rPr>
            <a:t>Conduct project</a:t>
          </a:r>
          <a:endParaRPr lang="en-US" dirty="0">
            <a:latin typeface="Calibri" panose="020F0502020204030204" pitchFamily="34" charset="0"/>
          </a:endParaRPr>
        </a:p>
      </dgm:t>
    </dgm:pt>
    <dgm:pt modelId="{4510A915-6013-43E3-AA11-A2B29D75E505}" type="parTrans" cxnId="{037CD3E7-080D-46A7-8423-6FC01B9D2A16}">
      <dgm:prSet/>
      <dgm:spPr/>
      <dgm:t>
        <a:bodyPr/>
        <a:lstStyle/>
        <a:p>
          <a:endParaRPr lang="en-US">
            <a:latin typeface="Calibri" panose="020F0502020204030204" pitchFamily="34" charset="0"/>
          </a:endParaRPr>
        </a:p>
      </dgm:t>
    </dgm:pt>
    <dgm:pt modelId="{91C489C3-0DCC-487C-A2FE-BBDCFED58AE9}" type="sibTrans" cxnId="{037CD3E7-080D-46A7-8423-6FC01B9D2A16}">
      <dgm:prSet/>
      <dgm:spPr/>
      <dgm:t>
        <a:bodyPr/>
        <a:lstStyle/>
        <a:p>
          <a:endParaRPr lang="en-US">
            <a:latin typeface="Calibri" panose="020F0502020204030204" pitchFamily="34" charset="0"/>
          </a:endParaRPr>
        </a:p>
      </dgm:t>
    </dgm:pt>
    <dgm:pt modelId="{1116E12B-F465-4DBC-A0D0-BC0B65D68234}">
      <dgm:prSet phldrT="[Text]"/>
      <dgm:spPr/>
      <dgm:t>
        <a:bodyPr/>
        <a:lstStyle/>
        <a:p>
          <a:r>
            <a:rPr lang="en-US" dirty="0" smtClean="0">
              <a:latin typeface="Calibri" panose="020F0502020204030204" pitchFamily="34" charset="0"/>
            </a:rPr>
            <a:t>Post Award Management (reporting and oversight)</a:t>
          </a:r>
          <a:endParaRPr lang="en-US" dirty="0">
            <a:latin typeface="Calibri" panose="020F0502020204030204" pitchFamily="34" charset="0"/>
          </a:endParaRPr>
        </a:p>
      </dgm:t>
    </dgm:pt>
    <dgm:pt modelId="{DA987606-DE8B-4F4E-8969-E99F7A9CDCFA}" type="parTrans" cxnId="{ED3A8ACF-903F-4B93-B8E3-ECADE9FD9EC0}">
      <dgm:prSet/>
      <dgm:spPr/>
      <dgm:t>
        <a:bodyPr/>
        <a:lstStyle/>
        <a:p>
          <a:endParaRPr lang="en-US">
            <a:latin typeface="Calibri" panose="020F0502020204030204" pitchFamily="34" charset="0"/>
          </a:endParaRPr>
        </a:p>
      </dgm:t>
    </dgm:pt>
    <dgm:pt modelId="{5AC833C1-1C48-4F38-84E5-8AB09F031CA0}" type="sibTrans" cxnId="{ED3A8ACF-903F-4B93-B8E3-ECADE9FD9EC0}">
      <dgm:prSet/>
      <dgm:spPr/>
      <dgm:t>
        <a:bodyPr/>
        <a:lstStyle/>
        <a:p>
          <a:endParaRPr lang="en-US">
            <a:latin typeface="Calibri" panose="020F0502020204030204" pitchFamily="34" charset="0"/>
          </a:endParaRPr>
        </a:p>
      </dgm:t>
    </dgm:pt>
    <dgm:pt modelId="{A7A5CC76-A2B7-4714-AE1C-994AD2249352}">
      <dgm:prSet phldrT="[Text]"/>
      <dgm:spPr/>
      <dgm:t>
        <a:bodyPr/>
        <a:lstStyle/>
        <a:p>
          <a:r>
            <a:rPr lang="en-US" dirty="0" smtClean="0">
              <a:latin typeface="Calibri" panose="020F0502020204030204" pitchFamily="34" charset="0"/>
            </a:rPr>
            <a:t>Closeout</a:t>
          </a:r>
          <a:endParaRPr lang="en-US" dirty="0">
            <a:latin typeface="Calibri" panose="020F0502020204030204" pitchFamily="34" charset="0"/>
          </a:endParaRPr>
        </a:p>
      </dgm:t>
    </dgm:pt>
    <dgm:pt modelId="{6BFEEA91-D669-4F40-BCE4-196CB20BE349}" type="parTrans" cxnId="{B3048E20-02B4-424B-B47B-5B1BA27629A6}">
      <dgm:prSet/>
      <dgm:spPr/>
      <dgm:t>
        <a:bodyPr/>
        <a:lstStyle/>
        <a:p>
          <a:endParaRPr lang="en-US">
            <a:latin typeface="Calibri" panose="020F0502020204030204" pitchFamily="34" charset="0"/>
          </a:endParaRPr>
        </a:p>
      </dgm:t>
    </dgm:pt>
    <dgm:pt modelId="{9CDED667-6B5D-483F-9730-FA47EFEE69B5}" type="sibTrans" cxnId="{B3048E20-02B4-424B-B47B-5B1BA27629A6}">
      <dgm:prSet/>
      <dgm:spPr/>
      <dgm:t>
        <a:bodyPr/>
        <a:lstStyle/>
        <a:p>
          <a:endParaRPr lang="en-US">
            <a:latin typeface="Calibri" panose="020F0502020204030204" pitchFamily="34" charset="0"/>
          </a:endParaRPr>
        </a:p>
      </dgm:t>
    </dgm:pt>
    <dgm:pt modelId="{80FC96DC-ACBB-49E3-A9A0-10901006BDFA}" type="pres">
      <dgm:prSet presAssocID="{7426AAD4-7799-4D53-8E07-96BB6291FF18}" presName="Name0" presStyleCnt="0">
        <dgm:presLayoutVars>
          <dgm:dir/>
          <dgm:resizeHandles/>
        </dgm:presLayoutVars>
      </dgm:prSet>
      <dgm:spPr/>
      <dgm:t>
        <a:bodyPr/>
        <a:lstStyle/>
        <a:p>
          <a:endParaRPr lang="en-US"/>
        </a:p>
      </dgm:t>
    </dgm:pt>
    <dgm:pt modelId="{023024C8-9808-41CD-B9D3-E20E307214F3}" type="pres">
      <dgm:prSet presAssocID="{B5F94F14-2C57-455C-B7A5-32DD102E8757}" presName="compNode" presStyleCnt="0"/>
      <dgm:spPr/>
    </dgm:pt>
    <dgm:pt modelId="{FD05FFCA-459B-4C9E-BD4F-EB3D065680C1}" type="pres">
      <dgm:prSet presAssocID="{B5F94F14-2C57-455C-B7A5-32DD102E8757}" presName="dummyConnPt" presStyleCnt="0"/>
      <dgm:spPr/>
    </dgm:pt>
    <dgm:pt modelId="{19ED945A-4506-4B4D-9248-277456B61F19}" type="pres">
      <dgm:prSet presAssocID="{B5F94F14-2C57-455C-B7A5-32DD102E8757}" presName="node" presStyleLbl="node1" presStyleIdx="0" presStyleCnt="8">
        <dgm:presLayoutVars>
          <dgm:bulletEnabled val="1"/>
        </dgm:presLayoutVars>
      </dgm:prSet>
      <dgm:spPr/>
      <dgm:t>
        <a:bodyPr/>
        <a:lstStyle/>
        <a:p>
          <a:endParaRPr lang="en-US"/>
        </a:p>
      </dgm:t>
    </dgm:pt>
    <dgm:pt modelId="{FD1A01B4-BC15-4E92-B8E7-BD5CFF6B5313}" type="pres">
      <dgm:prSet presAssocID="{6CB6F819-9621-4756-B0C6-E54FDFCE4F13}" presName="sibTrans" presStyleLbl="bgSibTrans2D1" presStyleIdx="0" presStyleCnt="7"/>
      <dgm:spPr/>
      <dgm:t>
        <a:bodyPr/>
        <a:lstStyle/>
        <a:p>
          <a:endParaRPr lang="en-US"/>
        </a:p>
      </dgm:t>
    </dgm:pt>
    <dgm:pt modelId="{2F6B7EF8-3FCD-4519-8072-28C95654D7C3}" type="pres">
      <dgm:prSet presAssocID="{D95ABD75-F7E3-4E97-9285-1F10E0DB872E}" presName="compNode" presStyleCnt="0"/>
      <dgm:spPr/>
    </dgm:pt>
    <dgm:pt modelId="{154EDDED-6BA7-4DAB-8F25-60CE4AB16C45}" type="pres">
      <dgm:prSet presAssocID="{D95ABD75-F7E3-4E97-9285-1F10E0DB872E}" presName="dummyConnPt" presStyleCnt="0"/>
      <dgm:spPr/>
    </dgm:pt>
    <dgm:pt modelId="{18DAAE9D-FA2B-4F6F-BE03-75AD1D45CFB0}" type="pres">
      <dgm:prSet presAssocID="{D95ABD75-F7E3-4E97-9285-1F10E0DB872E}" presName="node" presStyleLbl="node1" presStyleIdx="1" presStyleCnt="8">
        <dgm:presLayoutVars>
          <dgm:bulletEnabled val="1"/>
        </dgm:presLayoutVars>
      </dgm:prSet>
      <dgm:spPr/>
      <dgm:t>
        <a:bodyPr/>
        <a:lstStyle/>
        <a:p>
          <a:endParaRPr lang="en-US"/>
        </a:p>
      </dgm:t>
    </dgm:pt>
    <dgm:pt modelId="{0EEB45BA-6487-4350-8758-53A406D00288}" type="pres">
      <dgm:prSet presAssocID="{CD9FACA0-BB8F-4CAC-B4C5-87A34ED3ACD9}" presName="sibTrans" presStyleLbl="bgSibTrans2D1" presStyleIdx="1" presStyleCnt="7"/>
      <dgm:spPr/>
      <dgm:t>
        <a:bodyPr/>
        <a:lstStyle/>
        <a:p>
          <a:endParaRPr lang="en-US"/>
        </a:p>
      </dgm:t>
    </dgm:pt>
    <dgm:pt modelId="{E4732283-B5CC-479D-8F01-AA8D658620EA}" type="pres">
      <dgm:prSet presAssocID="{71C36A01-FCB8-4283-A749-DAFF82081156}" presName="compNode" presStyleCnt="0"/>
      <dgm:spPr/>
    </dgm:pt>
    <dgm:pt modelId="{34C24625-4913-42CE-8E79-0ADCD1481791}" type="pres">
      <dgm:prSet presAssocID="{71C36A01-FCB8-4283-A749-DAFF82081156}" presName="dummyConnPt" presStyleCnt="0"/>
      <dgm:spPr/>
    </dgm:pt>
    <dgm:pt modelId="{9D5D9102-532A-41B7-A040-4B23DD6D909C}" type="pres">
      <dgm:prSet presAssocID="{71C36A01-FCB8-4283-A749-DAFF82081156}" presName="node" presStyleLbl="node1" presStyleIdx="2" presStyleCnt="8">
        <dgm:presLayoutVars>
          <dgm:bulletEnabled val="1"/>
        </dgm:presLayoutVars>
      </dgm:prSet>
      <dgm:spPr/>
      <dgm:t>
        <a:bodyPr/>
        <a:lstStyle/>
        <a:p>
          <a:endParaRPr lang="en-US"/>
        </a:p>
      </dgm:t>
    </dgm:pt>
    <dgm:pt modelId="{16BD582E-5E5E-4FB6-BCE2-36107FB6BD09}" type="pres">
      <dgm:prSet presAssocID="{6BD4845E-B1CF-4AF7-882C-791D9498608A}" presName="sibTrans" presStyleLbl="bgSibTrans2D1" presStyleIdx="2" presStyleCnt="7"/>
      <dgm:spPr/>
      <dgm:t>
        <a:bodyPr/>
        <a:lstStyle/>
        <a:p>
          <a:endParaRPr lang="en-US"/>
        </a:p>
      </dgm:t>
    </dgm:pt>
    <dgm:pt modelId="{FA8E1112-6862-4E23-B082-AF09A90D1AB8}" type="pres">
      <dgm:prSet presAssocID="{72B39E26-5DDB-46BA-AC2E-4AF4C3762D94}" presName="compNode" presStyleCnt="0"/>
      <dgm:spPr/>
    </dgm:pt>
    <dgm:pt modelId="{98C51D89-F982-492C-B85E-38E26D753DFB}" type="pres">
      <dgm:prSet presAssocID="{72B39E26-5DDB-46BA-AC2E-4AF4C3762D94}" presName="dummyConnPt" presStyleCnt="0"/>
      <dgm:spPr/>
    </dgm:pt>
    <dgm:pt modelId="{E7FDC502-FB25-478D-8AEA-BE2F7D6FCB4E}" type="pres">
      <dgm:prSet presAssocID="{72B39E26-5DDB-46BA-AC2E-4AF4C3762D94}" presName="node" presStyleLbl="node1" presStyleIdx="3" presStyleCnt="8">
        <dgm:presLayoutVars>
          <dgm:bulletEnabled val="1"/>
        </dgm:presLayoutVars>
      </dgm:prSet>
      <dgm:spPr/>
      <dgm:t>
        <a:bodyPr/>
        <a:lstStyle/>
        <a:p>
          <a:endParaRPr lang="en-US"/>
        </a:p>
      </dgm:t>
    </dgm:pt>
    <dgm:pt modelId="{AC534F0F-0CEF-465A-9793-2ECB1E110E54}" type="pres">
      <dgm:prSet presAssocID="{0846E0D0-D059-44E2-AF32-C43C4B8F4D3C}" presName="sibTrans" presStyleLbl="bgSibTrans2D1" presStyleIdx="3" presStyleCnt="7"/>
      <dgm:spPr/>
      <dgm:t>
        <a:bodyPr/>
        <a:lstStyle/>
        <a:p>
          <a:endParaRPr lang="en-US"/>
        </a:p>
      </dgm:t>
    </dgm:pt>
    <dgm:pt modelId="{4061EA2A-1BDF-4CF2-9E24-5FBE5800AB01}" type="pres">
      <dgm:prSet presAssocID="{E30C3221-00D2-4113-8662-699F52154D49}" presName="compNode" presStyleCnt="0"/>
      <dgm:spPr/>
    </dgm:pt>
    <dgm:pt modelId="{BF012531-7584-43F7-8B37-153E60231E31}" type="pres">
      <dgm:prSet presAssocID="{E30C3221-00D2-4113-8662-699F52154D49}" presName="dummyConnPt" presStyleCnt="0"/>
      <dgm:spPr/>
    </dgm:pt>
    <dgm:pt modelId="{598BA5B7-1BE7-4F36-A0C7-C4AA81AB45D8}" type="pres">
      <dgm:prSet presAssocID="{E30C3221-00D2-4113-8662-699F52154D49}" presName="node" presStyleLbl="node1" presStyleIdx="4" presStyleCnt="8">
        <dgm:presLayoutVars>
          <dgm:bulletEnabled val="1"/>
        </dgm:presLayoutVars>
      </dgm:prSet>
      <dgm:spPr/>
      <dgm:t>
        <a:bodyPr/>
        <a:lstStyle/>
        <a:p>
          <a:endParaRPr lang="en-US"/>
        </a:p>
      </dgm:t>
    </dgm:pt>
    <dgm:pt modelId="{F9DCD153-EDD0-488D-A493-186DACB0D706}" type="pres">
      <dgm:prSet presAssocID="{72533DD2-26D5-42DA-8280-E72B62B4D83A}" presName="sibTrans" presStyleLbl="bgSibTrans2D1" presStyleIdx="4" presStyleCnt="7"/>
      <dgm:spPr/>
      <dgm:t>
        <a:bodyPr/>
        <a:lstStyle/>
        <a:p>
          <a:endParaRPr lang="en-US"/>
        </a:p>
      </dgm:t>
    </dgm:pt>
    <dgm:pt modelId="{B637F198-1BA2-4147-80B4-C2C2F1FC3043}" type="pres">
      <dgm:prSet presAssocID="{27AEB7BF-E4BB-4714-AFA3-A0CD8BF13F44}" presName="compNode" presStyleCnt="0"/>
      <dgm:spPr/>
    </dgm:pt>
    <dgm:pt modelId="{8BA7FC14-334E-47C9-B16B-BB36425B4586}" type="pres">
      <dgm:prSet presAssocID="{27AEB7BF-E4BB-4714-AFA3-A0CD8BF13F44}" presName="dummyConnPt" presStyleCnt="0"/>
      <dgm:spPr/>
    </dgm:pt>
    <dgm:pt modelId="{891CC6B9-19EA-4D61-BE5A-916F900E9E3F}" type="pres">
      <dgm:prSet presAssocID="{27AEB7BF-E4BB-4714-AFA3-A0CD8BF13F44}" presName="node" presStyleLbl="node1" presStyleIdx="5" presStyleCnt="8">
        <dgm:presLayoutVars>
          <dgm:bulletEnabled val="1"/>
        </dgm:presLayoutVars>
      </dgm:prSet>
      <dgm:spPr/>
      <dgm:t>
        <a:bodyPr/>
        <a:lstStyle/>
        <a:p>
          <a:endParaRPr lang="en-US"/>
        </a:p>
      </dgm:t>
    </dgm:pt>
    <dgm:pt modelId="{97FDD41E-E5B9-4275-AB25-78FA7EB79D23}" type="pres">
      <dgm:prSet presAssocID="{91C489C3-0DCC-487C-A2FE-BBDCFED58AE9}" presName="sibTrans" presStyleLbl="bgSibTrans2D1" presStyleIdx="5" presStyleCnt="7"/>
      <dgm:spPr/>
      <dgm:t>
        <a:bodyPr/>
        <a:lstStyle/>
        <a:p>
          <a:endParaRPr lang="en-US"/>
        </a:p>
      </dgm:t>
    </dgm:pt>
    <dgm:pt modelId="{5CB6EC41-1E27-40F3-929E-FEDB430AF81B}" type="pres">
      <dgm:prSet presAssocID="{1116E12B-F465-4DBC-A0D0-BC0B65D68234}" presName="compNode" presStyleCnt="0"/>
      <dgm:spPr/>
    </dgm:pt>
    <dgm:pt modelId="{E2FB61B6-EC6C-46A5-9B9F-A9213EF753CC}" type="pres">
      <dgm:prSet presAssocID="{1116E12B-F465-4DBC-A0D0-BC0B65D68234}" presName="dummyConnPt" presStyleCnt="0"/>
      <dgm:spPr/>
    </dgm:pt>
    <dgm:pt modelId="{5D337FAF-A1D4-485F-84E6-BA62A05934FF}" type="pres">
      <dgm:prSet presAssocID="{1116E12B-F465-4DBC-A0D0-BC0B65D68234}" presName="node" presStyleLbl="node1" presStyleIdx="6" presStyleCnt="8">
        <dgm:presLayoutVars>
          <dgm:bulletEnabled val="1"/>
        </dgm:presLayoutVars>
      </dgm:prSet>
      <dgm:spPr/>
      <dgm:t>
        <a:bodyPr/>
        <a:lstStyle/>
        <a:p>
          <a:endParaRPr lang="en-US"/>
        </a:p>
      </dgm:t>
    </dgm:pt>
    <dgm:pt modelId="{EACE6406-7273-4B36-92EB-661769C2AB62}" type="pres">
      <dgm:prSet presAssocID="{5AC833C1-1C48-4F38-84E5-8AB09F031CA0}" presName="sibTrans" presStyleLbl="bgSibTrans2D1" presStyleIdx="6" presStyleCnt="7"/>
      <dgm:spPr/>
      <dgm:t>
        <a:bodyPr/>
        <a:lstStyle/>
        <a:p>
          <a:endParaRPr lang="en-US"/>
        </a:p>
      </dgm:t>
    </dgm:pt>
    <dgm:pt modelId="{F35952C2-B672-4B0C-A1D9-881B358FEB57}" type="pres">
      <dgm:prSet presAssocID="{A7A5CC76-A2B7-4714-AE1C-994AD2249352}" presName="compNode" presStyleCnt="0"/>
      <dgm:spPr/>
    </dgm:pt>
    <dgm:pt modelId="{EA2E395E-AF2F-41E9-9133-FA61EA8B113D}" type="pres">
      <dgm:prSet presAssocID="{A7A5CC76-A2B7-4714-AE1C-994AD2249352}" presName="dummyConnPt" presStyleCnt="0"/>
      <dgm:spPr/>
    </dgm:pt>
    <dgm:pt modelId="{823C6184-2137-44A3-8419-DAE572D0637E}" type="pres">
      <dgm:prSet presAssocID="{A7A5CC76-A2B7-4714-AE1C-994AD2249352}" presName="node" presStyleLbl="node1" presStyleIdx="7" presStyleCnt="8">
        <dgm:presLayoutVars>
          <dgm:bulletEnabled val="1"/>
        </dgm:presLayoutVars>
      </dgm:prSet>
      <dgm:spPr/>
      <dgm:t>
        <a:bodyPr/>
        <a:lstStyle/>
        <a:p>
          <a:endParaRPr lang="en-US"/>
        </a:p>
      </dgm:t>
    </dgm:pt>
  </dgm:ptLst>
  <dgm:cxnLst>
    <dgm:cxn modelId="{C0CFC788-988C-4FC8-8670-0DAE54DEA2B9}" type="presOf" srcId="{6CB6F819-9621-4756-B0C6-E54FDFCE4F13}" destId="{FD1A01B4-BC15-4E92-B8E7-BD5CFF6B5313}" srcOrd="0" destOrd="0" presId="urn:microsoft.com/office/officeart/2005/8/layout/bProcess4"/>
    <dgm:cxn modelId="{60C34645-4E67-43D2-A078-49DBBFE14B56}" type="presOf" srcId="{A7A5CC76-A2B7-4714-AE1C-994AD2249352}" destId="{823C6184-2137-44A3-8419-DAE572D0637E}" srcOrd="0" destOrd="0" presId="urn:microsoft.com/office/officeart/2005/8/layout/bProcess4"/>
    <dgm:cxn modelId="{3E03E0BA-7B24-4391-9E6C-F23CC8F3CC4F}" type="presOf" srcId="{1116E12B-F465-4DBC-A0D0-BC0B65D68234}" destId="{5D337FAF-A1D4-485F-84E6-BA62A05934FF}" srcOrd="0" destOrd="0" presId="urn:microsoft.com/office/officeart/2005/8/layout/bProcess4"/>
    <dgm:cxn modelId="{767490FD-226E-4494-AF1C-649A15FB98C9}" type="presOf" srcId="{5AC833C1-1C48-4F38-84E5-8AB09F031CA0}" destId="{EACE6406-7273-4B36-92EB-661769C2AB62}" srcOrd="0" destOrd="0" presId="urn:microsoft.com/office/officeart/2005/8/layout/bProcess4"/>
    <dgm:cxn modelId="{9589F749-8FB2-4A63-B5AC-4956BF129DE9}" type="presOf" srcId="{7426AAD4-7799-4D53-8E07-96BB6291FF18}" destId="{80FC96DC-ACBB-49E3-A9A0-10901006BDFA}" srcOrd="0" destOrd="0" presId="urn:microsoft.com/office/officeart/2005/8/layout/bProcess4"/>
    <dgm:cxn modelId="{BDEC7D4C-47BA-444F-A774-521C98942925}" type="presOf" srcId="{27AEB7BF-E4BB-4714-AFA3-A0CD8BF13F44}" destId="{891CC6B9-19EA-4D61-BE5A-916F900E9E3F}" srcOrd="0" destOrd="0" presId="urn:microsoft.com/office/officeart/2005/8/layout/bProcess4"/>
    <dgm:cxn modelId="{2678474A-CB4C-4CC8-87EB-9E31CFDEB4B7}" srcId="{7426AAD4-7799-4D53-8E07-96BB6291FF18}" destId="{72B39E26-5DDB-46BA-AC2E-4AF4C3762D94}" srcOrd="3" destOrd="0" parTransId="{96157260-9E8D-465D-8B34-6A2DF5C2370C}" sibTransId="{0846E0D0-D059-44E2-AF32-C43C4B8F4D3C}"/>
    <dgm:cxn modelId="{3CE6EF33-6C45-423E-A862-C0F24A2DA1E3}" type="presOf" srcId="{B5F94F14-2C57-455C-B7A5-32DD102E8757}" destId="{19ED945A-4506-4B4D-9248-277456B61F19}" srcOrd="0" destOrd="0" presId="urn:microsoft.com/office/officeart/2005/8/layout/bProcess4"/>
    <dgm:cxn modelId="{CF16F5C6-74D0-45D7-BB6D-2CE644977A68}" type="presOf" srcId="{0846E0D0-D059-44E2-AF32-C43C4B8F4D3C}" destId="{AC534F0F-0CEF-465A-9793-2ECB1E110E54}" srcOrd="0" destOrd="0" presId="urn:microsoft.com/office/officeart/2005/8/layout/bProcess4"/>
    <dgm:cxn modelId="{C7DFF804-4B20-48C1-8AE3-E519822D5D2C}" srcId="{7426AAD4-7799-4D53-8E07-96BB6291FF18}" destId="{E30C3221-00D2-4113-8662-699F52154D49}" srcOrd="4" destOrd="0" parTransId="{EB50E714-0BBA-48B4-860D-E6C938695F81}" sibTransId="{72533DD2-26D5-42DA-8280-E72B62B4D83A}"/>
    <dgm:cxn modelId="{EA0E30AE-D5F9-47DE-A6F1-9D392EE05762}" srcId="{7426AAD4-7799-4D53-8E07-96BB6291FF18}" destId="{B5F94F14-2C57-455C-B7A5-32DD102E8757}" srcOrd="0" destOrd="0" parTransId="{E8B2B9E0-137A-4168-A359-EAAD68C40D93}" sibTransId="{6CB6F819-9621-4756-B0C6-E54FDFCE4F13}"/>
    <dgm:cxn modelId="{0E1DBEBB-BB00-437B-B440-6204F444FF09}" type="presOf" srcId="{72B39E26-5DDB-46BA-AC2E-4AF4C3762D94}" destId="{E7FDC502-FB25-478D-8AEA-BE2F7D6FCB4E}" srcOrd="0" destOrd="0" presId="urn:microsoft.com/office/officeart/2005/8/layout/bProcess4"/>
    <dgm:cxn modelId="{1E32A46D-7C47-426E-A948-ED231BB48980}" type="presOf" srcId="{71C36A01-FCB8-4283-A749-DAFF82081156}" destId="{9D5D9102-532A-41B7-A040-4B23DD6D909C}" srcOrd="0" destOrd="0" presId="urn:microsoft.com/office/officeart/2005/8/layout/bProcess4"/>
    <dgm:cxn modelId="{ED3A8ACF-903F-4B93-B8E3-ECADE9FD9EC0}" srcId="{7426AAD4-7799-4D53-8E07-96BB6291FF18}" destId="{1116E12B-F465-4DBC-A0D0-BC0B65D68234}" srcOrd="6" destOrd="0" parTransId="{DA987606-DE8B-4F4E-8969-E99F7A9CDCFA}" sibTransId="{5AC833C1-1C48-4F38-84E5-8AB09F031CA0}"/>
    <dgm:cxn modelId="{EFA43683-2712-48D7-9132-0A1634251A61}" type="presOf" srcId="{E30C3221-00D2-4113-8662-699F52154D49}" destId="{598BA5B7-1BE7-4F36-A0C7-C4AA81AB45D8}" srcOrd="0" destOrd="0" presId="urn:microsoft.com/office/officeart/2005/8/layout/bProcess4"/>
    <dgm:cxn modelId="{037CD3E7-080D-46A7-8423-6FC01B9D2A16}" srcId="{7426AAD4-7799-4D53-8E07-96BB6291FF18}" destId="{27AEB7BF-E4BB-4714-AFA3-A0CD8BF13F44}" srcOrd="5" destOrd="0" parTransId="{4510A915-6013-43E3-AA11-A2B29D75E505}" sibTransId="{91C489C3-0DCC-487C-A2FE-BBDCFED58AE9}"/>
    <dgm:cxn modelId="{A2DBFDD0-4209-4B02-89BF-6046EA31FB33}" type="presOf" srcId="{72533DD2-26D5-42DA-8280-E72B62B4D83A}" destId="{F9DCD153-EDD0-488D-A493-186DACB0D706}" srcOrd="0" destOrd="0" presId="urn:microsoft.com/office/officeart/2005/8/layout/bProcess4"/>
    <dgm:cxn modelId="{1983CCE8-E532-4ABC-AB7C-1C8A6C9DCBBE}" type="presOf" srcId="{CD9FACA0-BB8F-4CAC-B4C5-87A34ED3ACD9}" destId="{0EEB45BA-6487-4350-8758-53A406D00288}" srcOrd="0" destOrd="0" presId="urn:microsoft.com/office/officeart/2005/8/layout/bProcess4"/>
    <dgm:cxn modelId="{AF81F1AF-120D-4928-BD45-DCD88699A65A}" srcId="{7426AAD4-7799-4D53-8E07-96BB6291FF18}" destId="{71C36A01-FCB8-4283-A749-DAFF82081156}" srcOrd="2" destOrd="0" parTransId="{6458B5AC-1B7A-4A47-A7B3-C422CA1AD87C}" sibTransId="{6BD4845E-B1CF-4AF7-882C-791D9498608A}"/>
    <dgm:cxn modelId="{B3048E20-02B4-424B-B47B-5B1BA27629A6}" srcId="{7426AAD4-7799-4D53-8E07-96BB6291FF18}" destId="{A7A5CC76-A2B7-4714-AE1C-994AD2249352}" srcOrd="7" destOrd="0" parTransId="{6BFEEA91-D669-4F40-BCE4-196CB20BE349}" sibTransId="{9CDED667-6B5D-483F-9730-FA47EFEE69B5}"/>
    <dgm:cxn modelId="{A89E2027-1C27-4B84-B241-A8A3AFA5D286}" type="presOf" srcId="{91C489C3-0DCC-487C-A2FE-BBDCFED58AE9}" destId="{97FDD41E-E5B9-4275-AB25-78FA7EB79D23}" srcOrd="0" destOrd="0" presId="urn:microsoft.com/office/officeart/2005/8/layout/bProcess4"/>
    <dgm:cxn modelId="{37B26208-E437-4550-8489-16737E83821D}" type="presOf" srcId="{6BD4845E-B1CF-4AF7-882C-791D9498608A}" destId="{16BD582E-5E5E-4FB6-BCE2-36107FB6BD09}" srcOrd="0" destOrd="0" presId="urn:microsoft.com/office/officeart/2005/8/layout/bProcess4"/>
    <dgm:cxn modelId="{788AB7E6-92EA-4CEF-9307-481132ADE407}" type="presOf" srcId="{D95ABD75-F7E3-4E97-9285-1F10E0DB872E}" destId="{18DAAE9D-FA2B-4F6F-BE03-75AD1D45CFB0}" srcOrd="0" destOrd="0" presId="urn:microsoft.com/office/officeart/2005/8/layout/bProcess4"/>
    <dgm:cxn modelId="{B85A53FD-E2FA-4367-B1F4-AB6D4E04A6D8}" srcId="{7426AAD4-7799-4D53-8E07-96BB6291FF18}" destId="{D95ABD75-F7E3-4E97-9285-1F10E0DB872E}" srcOrd="1" destOrd="0" parTransId="{2E0935AA-62C8-4942-9FF9-A217B77BFA09}" sibTransId="{CD9FACA0-BB8F-4CAC-B4C5-87A34ED3ACD9}"/>
    <dgm:cxn modelId="{C28D0F30-6B81-45BD-902E-076A628A83B5}" type="presParOf" srcId="{80FC96DC-ACBB-49E3-A9A0-10901006BDFA}" destId="{023024C8-9808-41CD-B9D3-E20E307214F3}" srcOrd="0" destOrd="0" presId="urn:microsoft.com/office/officeart/2005/8/layout/bProcess4"/>
    <dgm:cxn modelId="{5577C1DA-468E-4989-B0E0-789A9B1958BD}" type="presParOf" srcId="{023024C8-9808-41CD-B9D3-E20E307214F3}" destId="{FD05FFCA-459B-4C9E-BD4F-EB3D065680C1}" srcOrd="0" destOrd="0" presId="urn:microsoft.com/office/officeart/2005/8/layout/bProcess4"/>
    <dgm:cxn modelId="{021BEFBA-7D86-4703-B827-294F11308F00}" type="presParOf" srcId="{023024C8-9808-41CD-B9D3-E20E307214F3}" destId="{19ED945A-4506-4B4D-9248-277456B61F19}" srcOrd="1" destOrd="0" presId="urn:microsoft.com/office/officeart/2005/8/layout/bProcess4"/>
    <dgm:cxn modelId="{A9CB037A-3000-4CA1-A36C-7EE556FC802D}" type="presParOf" srcId="{80FC96DC-ACBB-49E3-A9A0-10901006BDFA}" destId="{FD1A01B4-BC15-4E92-B8E7-BD5CFF6B5313}" srcOrd="1" destOrd="0" presId="urn:microsoft.com/office/officeart/2005/8/layout/bProcess4"/>
    <dgm:cxn modelId="{978CC6AB-08D7-489E-846B-0C66E629D451}" type="presParOf" srcId="{80FC96DC-ACBB-49E3-A9A0-10901006BDFA}" destId="{2F6B7EF8-3FCD-4519-8072-28C95654D7C3}" srcOrd="2" destOrd="0" presId="urn:microsoft.com/office/officeart/2005/8/layout/bProcess4"/>
    <dgm:cxn modelId="{6742070C-7FF8-4302-B3DC-0E9C84016038}" type="presParOf" srcId="{2F6B7EF8-3FCD-4519-8072-28C95654D7C3}" destId="{154EDDED-6BA7-4DAB-8F25-60CE4AB16C45}" srcOrd="0" destOrd="0" presId="urn:microsoft.com/office/officeart/2005/8/layout/bProcess4"/>
    <dgm:cxn modelId="{AFC6B625-C14C-429A-9616-6285778B0EF0}" type="presParOf" srcId="{2F6B7EF8-3FCD-4519-8072-28C95654D7C3}" destId="{18DAAE9D-FA2B-4F6F-BE03-75AD1D45CFB0}" srcOrd="1" destOrd="0" presId="urn:microsoft.com/office/officeart/2005/8/layout/bProcess4"/>
    <dgm:cxn modelId="{D14EC9DF-BE74-4837-A0A2-0020B5F8A681}" type="presParOf" srcId="{80FC96DC-ACBB-49E3-A9A0-10901006BDFA}" destId="{0EEB45BA-6487-4350-8758-53A406D00288}" srcOrd="3" destOrd="0" presId="urn:microsoft.com/office/officeart/2005/8/layout/bProcess4"/>
    <dgm:cxn modelId="{202F5BB2-58C6-475F-A407-6540F938E9FE}" type="presParOf" srcId="{80FC96DC-ACBB-49E3-A9A0-10901006BDFA}" destId="{E4732283-B5CC-479D-8F01-AA8D658620EA}" srcOrd="4" destOrd="0" presId="urn:microsoft.com/office/officeart/2005/8/layout/bProcess4"/>
    <dgm:cxn modelId="{61A21290-AF46-4D8C-88F9-03BD4B3BBF64}" type="presParOf" srcId="{E4732283-B5CC-479D-8F01-AA8D658620EA}" destId="{34C24625-4913-42CE-8E79-0ADCD1481791}" srcOrd="0" destOrd="0" presId="urn:microsoft.com/office/officeart/2005/8/layout/bProcess4"/>
    <dgm:cxn modelId="{47A3C11D-C68A-4FB6-BEE7-DA7C3249892E}" type="presParOf" srcId="{E4732283-B5CC-479D-8F01-AA8D658620EA}" destId="{9D5D9102-532A-41B7-A040-4B23DD6D909C}" srcOrd="1" destOrd="0" presId="urn:microsoft.com/office/officeart/2005/8/layout/bProcess4"/>
    <dgm:cxn modelId="{E0CE022A-D4C1-44E1-9F89-DCCD6E3EED7A}" type="presParOf" srcId="{80FC96DC-ACBB-49E3-A9A0-10901006BDFA}" destId="{16BD582E-5E5E-4FB6-BCE2-36107FB6BD09}" srcOrd="5" destOrd="0" presId="urn:microsoft.com/office/officeart/2005/8/layout/bProcess4"/>
    <dgm:cxn modelId="{042999D3-AD09-4A62-8909-8F6EB15975F0}" type="presParOf" srcId="{80FC96DC-ACBB-49E3-A9A0-10901006BDFA}" destId="{FA8E1112-6862-4E23-B082-AF09A90D1AB8}" srcOrd="6" destOrd="0" presId="urn:microsoft.com/office/officeart/2005/8/layout/bProcess4"/>
    <dgm:cxn modelId="{EDFE17C1-FA18-4B57-A416-82967F108541}" type="presParOf" srcId="{FA8E1112-6862-4E23-B082-AF09A90D1AB8}" destId="{98C51D89-F982-492C-B85E-38E26D753DFB}" srcOrd="0" destOrd="0" presId="urn:microsoft.com/office/officeart/2005/8/layout/bProcess4"/>
    <dgm:cxn modelId="{67B5C956-CB36-4B3B-933A-BA985103DC45}" type="presParOf" srcId="{FA8E1112-6862-4E23-B082-AF09A90D1AB8}" destId="{E7FDC502-FB25-478D-8AEA-BE2F7D6FCB4E}" srcOrd="1" destOrd="0" presId="urn:microsoft.com/office/officeart/2005/8/layout/bProcess4"/>
    <dgm:cxn modelId="{EB4EB739-8793-45F1-81D5-0E0C37457A43}" type="presParOf" srcId="{80FC96DC-ACBB-49E3-A9A0-10901006BDFA}" destId="{AC534F0F-0CEF-465A-9793-2ECB1E110E54}" srcOrd="7" destOrd="0" presId="urn:microsoft.com/office/officeart/2005/8/layout/bProcess4"/>
    <dgm:cxn modelId="{3CCB92D7-A806-4ADB-951B-F58DCACFE613}" type="presParOf" srcId="{80FC96DC-ACBB-49E3-A9A0-10901006BDFA}" destId="{4061EA2A-1BDF-4CF2-9E24-5FBE5800AB01}" srcOrd="8" destOrd="0" presId="urn:microsoft.com/office/officeart/2005/8/layout/bProcess4"/>
    <dgm:cxn modelId="{F29FDAC2-4EBD-48F4-B179-CA9430EC411C}" type="presParOf" srcId="{4061EA2A-1BDF-4CF2-9E24-5FBE5800AB01}" destId="{BF012531-7584-43F7-8B37-153E60231E31}" srcOrd="0" destOrd="0" presId="urn:microsoft.com/office/officeart/2005/8/layout/bProcess4"/>
    <dgm:cxn modelId="{03FED807-8D31-46FA-862A-1E58A6650987}" type="presParOf" srcId="{4061EA2A-1BDF-4CF2-9E24-5FBE5800AB01}" destId="{598BA5B7-1BE7-4F36-A0C7-C4AA81AB45D8}" srcOrd="1" destOrd="0" presId="urn:microsoft.com/office/officeart/2005/8/layout/bProcess4"/>
    <dgm:cxn modelId="{5DA84AE3-8BE3-44C0-847F-BABF00690F3D}" type="presParOf" srcId="{80FC96DC-ACBB-49E3-A9A0-10901006BDFA}" destId="{F9DCD153-EDD0-488D-A493-186DACB0D706}" srcOrd="9" destOrd="0" presId="urn:microsoft.com/office/officeart/2005/8/layout/bProcess4"/>
    <dgm:cxn modelId="{9672D80B-D177-42CD-851E-8F409CDE0A78}" type="presParOf" srcId="{80FC96DC-ACBB-49E3-A9A0-10901006BDFA}" destId="{B637F198-1BA2-4147-80B4-C2C2F1FC3043}" srcOrd="10" destOrd="0" presId="urn:microsoft.com/office/officeart/2005/8/layout/bProcess4"/>
    <dgm:cxn modelId="{4482F2C1-38AB-4C87-B27C-F7DF8F304634}" type="presParOf" srcId="{B637F198-1BA2-4147-80B4-C2C2F1FC3043}" destId="{8BA7FC14-334E-47C9-B16B-BB36425B4586}" srcOrd="0" destOrd="0" presId="urn:microsoft.com/office/officeart/2005/8/layout/bProcess4"/>
    <dgm:cxn modelId="{26F0706B-A634-4FDC-B5A2-BC2B0B240A9F}" type="presParOf" srcId="{B637F198-1BA2-4147-80B4-C2C2F1FC3043}" destId="{891CC6B9-19EA-4D61-BE5A-916F900E9E3F}" srcOrd="1" destOrd="0" presId="urn:microsoft.com/office/officeart/2005/8/layout/bProcess4"/>
    <dgm:cxn modelId="{2E526F95-B6F2-44EC-942E-D67B77322E8F}" type="presParOf" srcId="{80FC96DC-ACBB-49E3-A9A0-10901006BDFA}" destId="{97FDD41E-E5B9-4275-AB25-78FA7EB79D23}" srcOrd="11" destOrd="0" presId="urn:microsoft.com/office/officeart/2005/8/layout/bProcess4"/>
    <dgm:cxn modelId="{A970A83B-6F70-4CA6-ACA0-A739CF241B2F}" type="presParOf" srcId="{80FC96DC-ACBB-49E3-A9A0-10901006BDFA}" destId="{5CB6EC41-1E27-40F3-929E-FEDB430AF81B}" srcOrd="12" destOrd="0" presId="urn:microsoft.com/office/officeart/2005/8/layout/bProcess4"/>
    <dgm:cxn modelId="{8F3C5268-FDE5-4F0F-BD1F-2E736718B63A}" type="presParOf" srcId="{5CB6EC41-1E27-40F3-929E-FEDB430AF81B}" destId="{E2FB61B6-EC6C-46A5-9B9F-A9213EF753CC}" srcOrd="0" destOrd="0" presId="urn:microsoft.com/office/officeart/2005/8/layout/bProcess4"/>
    <dgm:cxn modelId="{7753F967-8F3B-424B-86EF-9A5D3892F671}" type="presParOf" srcId="{5CB6EC41-1E27-40F3-929E-FEDB430AF81B}" destId="{5D337FAF-A1D4-485F-84E6-BA62A05934FF}" srcOrd="1" destOrd="0" presId="urn:microsoft.com/office/officeart/2005/8/layout/bProcess4"/>
    <dgm:cxn modelId="{9069845F-07AD-4A8E-92D1-29AAB80E9288}" type="presParOf" srcId="{80FC96DC-ACBB-49E3-A9A0-10901006BDFA}" destId="{EACE6406-7273-4B36-92EB-661769C2AB62}" srcOrd="13" destOrd="0" presId="urn:microsoft.com/office/officeart/2005/8/layout/bProcess4"/>
    <dgm:cxn modelId="{6225727B-EE59-4263-BFB5-4DA4BDCBAF82}" type="presParOf" srcId="{80FC96DC-ACBB-49E3-A9A0-10901006BDFA}" destId="{F35952C2-B672-4B0C-A1D9-881B358FEB57}" srcOrd="14" destOrd="0" presId="urn:microsoft.com/office/officeart/2005/8/layout/bProcess4"/>
    <dgm:cxn modelId="{4CF3966A-6569-451C-AD3A-0B580427513B}" type="presParOf" srcId="{F35952C2-B672-4B0C-A1D9-881B358FEB57}" destId="{EA2E395E-AF2F-41E9-9133-FA61EA8B113D}" srcOrd="0" destOrd="0" presId="urn:microsoft.com/office/officeart/2005/8/layout/bProcess4"/>
    <dgm:cxn modelId="{94DD6D0B-5A05-424D-BDFE-52A8225BC774}" type="presParOf" srcId="{F35952C2-B672-4B0C-A1D9-881B358FEB57}" destId="{823C6184-2137-44A3-8419-DAE572D0637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D5C75-E7CF-4AB1-B6F7-1AB1448807C7}">
      <dsp:nvSpPr>
        <dsp:cNvPr id="0" name=""/>
        <dsp:cNvSpPr/>
      </dsp:nvSpPr>
      <dsp:spPr>
        <a:xfrm>
          <a:off x="1081440" y="2920"/>
          <a:ext cx="2696319" cy="1348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National Program Leadership</a:t>
          </a:r>
          <a:endParaRPr lang="en-US" sz="3000" kern="1200" dirty="0"/>
        </a:p>
      </dsp:txBody>
      <dsp:txXfrm>
        <a:off x="1120926" y="42406"/>
        <a:ext cx="2617347" cy="1269187"/>
      </dsp:txXfrm>
    </dsp:sp>
    <dsp:sp modelId="{AB20ED6C-E0C8-4651-8C11-9540DBC25DBD}">
      <dsp:nvSpPr>
        <dsp:cNvPr id="0" name=""/>
        <dsp:cNvSpPr/>
      </dsp:nvSpPr>
      <dsp:spPr>
        <a:xfrm>
          <a:off x="1351072" y="1351080"/>
          <a:ext cx="269631" cy="1011119"/>
        </a:xfrm>
        <a:custGeom>
          <a:avLst/>
          <a:gdLst/>
          <a:ahLst/>
          <a:cxnLst/>
          <a:rect l="0" t="0" r="0" b="0"/>
          <a:pathLst>
            <a:path>
              <a:moveTo>
                <a:pt x="0" y="0"/>
              </a:moveTo>
              <a:lnTo>
                <a:pt x="0" y="1011119"/>
              </a:lnTo>
              <a:lnTo>
                <a:pt x="269631" y="101111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A3692E-B43D-46AE-9F7B-5E94DC104284}">
      <dsp:nvSpPr>
        <dsp:cNvPr id="0" name=""/>
        <dsp:cNvSpPr/>
      </dsp:nvSpPr>
      <dsp:spPr>
        <a:xfrm>
          <a:off x="1620704" y="1688120"/>
          <a:ext cx="2157055" cy="134815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Help </a:t>
          </a:r>
          <a:r>
            <a:rPr lang="en-US" sz="1200" b="0" i="0" kern="1200" dirty="0" smtClean="0"/>
            <a:t>states identify and meet research, extension, and education priorities in areas of public concern that affect agricultural producers, small business owners, youth and families, and others</a:t>
          </a:r>
          <a:r>
            <a:rPr lang="en-US" sz="1200" kern="1200" dirty="0" smtClean="0"/>
            <a:t> </a:t>
          </a:r>
          <a:endParaRPr lang="en-US" sz="1200" kern="1200" dirty="0"/>
        </a:p>
      </dsp:txBody>
      <dsp:txXfrm>
        <a:off x="1660190" y="1727606"/>
        <a:ext cx="2078083" cy="1269187"/>
      </dsp:txXfrm>
    </dsp:sp>
    <dsp:sp modelId="{DB0E59F9-E47C-45FD-9E72-1EB02E22DA8C}">
      <dsp:nvSpPr>
        <dsp:cNvPr id="0" name=""/>
        <dsp:cNvSpPr/>
      </dsp:nvSpPr>
      <dsp:spPr>
        <a:xfrm>
          <a:off x="1351072" y="1351080"/>
          <a:ext cx="269631" cy="2696319"/>
        </a:xfrm>
        <a:custGeom>
          <a:avLst/>
          <a:gdLst/>
          <a:ahLst/>
          <a:cxnLst/>
          <a:rect l="0" t="0" r="0" b="0"/>
          <a:pathLst>
            <a:path>
              <a:moveTo>
                <a:pt x="0" y="0"/>
              </a:moveTo>
              <a:lnTo>
                <a:pt x="0" y="2696319"/>
              </a:lnTo>
              <a:lnTo>
                <a:pt x="269631" y="269631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E109DA-DC16-4447-8F63-FC333972071E}">
      <dsp:nvSpPr>
        <dsp:cNvPr id="0" name=""/>
        <dsp:cNvSpPr/>
      </dsp:nvSpPr>
      <dsp:spPr>
        <a:xfrm>
          <a:off x="1620704" y="3373319"/>
          <a:ext cx="2157055" cy="134815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Extensive network of state, regional, and county extension offices in every U.S. state and territory</a:t>
          </a:r>
          <a:endParaRPr lang="en-US" sz="1200" kern="1200" dirty="0"/>
        </a:p>
      </dsp:txBody>
      <dsp:txXfrm>
        <a:off x="1660190" y="3412805"/>
        <a:ext cx="2078083" cy="1269187"/>
      </dsp:txXfrm>
    </dsp:sp>
    <dsp:sp modelId="{190AE324-79BA-4B68-B4A8-79FF521663FE}">
      <dsp:nvSpPr>
        <dsp:cNvPr id="0" name=""/>
        <dsp:cNvSpPr/>
      </dsp:nvSpPr>
      <dsp:spPr>
        <a:xfrm>
          <a:off x="4451839" y="2920"/>
          <a:ext cx="2696319" cy="13481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Federal Assistance</a:t>
          </a:r>
          <a:endParaRPr lang="en-US" sz="3000" kern="1200" dirty="0"/>
        </a:p>
      </dsp:txBody>
      <dsp:txXfrm>
        <a:off x="4491325" y="42406"/>
        <a:ext cx="2617347" cy="1269187"/>
      </dsp:txXfrm>
    </dsp:sp>
    <dsp:sp modelId="{1753D985-2E94-4D70-AF14-0AC26F30F2F6}">
      <dsp:nvSpPr>
        <dsp:cNvPr id="0" name=""/>
        <dsp:cNvSpPr/>
      </dsp:nvSpPr>
      <dsp:spPr>
        <a:xfrm>
          <a:off x="4721471" y="1351080"/>
          <a:ext cx="269631" cy="1011119"/>
        </a:xfrm>
        <a:custGeom>
          <a:avLst/>
          <a:gdLst/>
          <a:ahLst/>
          <a:cxnLst/>
          <a:rect l="0" t="0" r="0" b="0"/>
          <a:pathLst>
            <a:path>
              <a:moveTo>
                <a:pt x="0" y="0"/>
              </a:moveTo>
              <a:lnTo>
                <a:pt x="0" y="1011119"/>
              </a:lnTo>
              <a:lnTo>
                <a:pt x="269631" y="101111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1D3BD1-216F-428A-B37E-5AA73BBEE97B}">
      <dsp:nvSpPr>
        <dsp:cNvPr id="0" name=""/>
        <dsp:cNvSpPr/>
      </dsp:nvSpPr>
      <dsp:spPr>
        <a:xfrm>
          <a:off x="4991103" y="1688120"/>
          <a:ext cx="2157055" cy="134815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0" i="0" kern="1200" dirty="0" smtClean="0"/>
            <a:t>Administer capacity grants to land-grant universities and</a:t>
          </a:r>
          <a:endParaRPr lang="en-US" sz="1200" kern="1200" dirty="0"/>
        </a:p>
      </dsp:txBody>
      <dsp:txXfrm>
        <a:off x="5030589" y="1727606"/>
        <a:ext cx="2078083" cy="1269187"/>
      </dsp:txXfrm>
    </dsp:sp>
    <dsp:sp modelId="{350C6492-E7E3-43C7-A0B1-75210A24934C}">
      <dsp:nvSpPr>
        <dsp:cNvPr id="0" name=""/>
        <dsp:cNvSpPr/>
      </dsp:nvSpPr>
      <dsp:spPr>
        <a:xfrm>
          <a:off x="4721471" y="1351080"/>
          <a:ext cx="269631" cy="2696319"/>
        </a:xfrm>
        <a:custGeom>
          <a:avLst/>
          <a:gdLst/>
          <a:ahLst/>
          <a:cxnLst/>
          <a:rect l="0" t="0" r="0" b="0"/>
          <a:pathLst>
            <a:path>
              <a:moveTo>
                <a:pt x="0" y="0"/>
              </a:moveTo>
              <a:lnTo>
                <a:pt x="0" y="2696319"/>
              </a:lnTo>
              <a:lnTo>
                <a:pt x="269631" y="269631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189DBA-2844-436B-B407-62BEF9C77438}">
      <dsp:nvSpPr>
        <dsp:cNvPr id="0" name=""/>
        <dsp:cNvSpPr/>
      </dsp:nvSpPr>
      <dsp:spPr>
        <a:xfrm>
          <a:off x="4991103" y="3373319"/>
          <a:ext cx="2157055" cy="134815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Administer </a:t>
          </a:r>
          <a:r>
            <a:rPr lang="en-US" sz="1200" b="0" i="0" kern="1200" dirty="0" smtClean="0"/>
            <a:t>competitively granted funds to researchers in land-grant and other universities</a:t>
          </a:r>
          <a:endParaRPr lang="en-US" sz="1200" kern="1200" dirty="0"/>
        </a:p>
      </dsp:txBody>
      <dsp:txXfrm>
        <a:off x="5030589" y="3412805"/>
        <a:ext cx="2078083" cy="1269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2A75F-5FA8-420F-A4DC-79A192568110}">
      <dsp:nvSpPr>
        <dsp:cNvPr id="0" name=""/>
        <dsp:cNvSpPr/>
      </dsp:nvSpPr>
      <dsp:spPr>
        <a:xfrm>
          <a:off x="948" y="0"/>
          <a:ext cx="2466826" cy="45720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Calibri" panose="020F0502020204030204" pitchFamily="34" charset="0"/>
            </a:rPr>
            <a:t>Policy and Oversight Division (POD)</a:t>
          </a:r>
          <a:endParaRPr lang="en-US" sz="2700" kern="1200" dirty="0">
            <a:latin typeface="Calibri" panose="020F0502020204030204" pitchFamily="34" charset="0"/>
          </a:endParaRPr>
        </a:p>
      </dsp:txBody>
      <dsp:txXfrm>
        <a:off x="948" y="0"/>
        <a:ext cx="2466826" cy="1371600"/>
      </dsp:txXfrm>
    </dsp:sp>
    <dsp:sp modelId="{36D97E9C-B582-43CD-8526-3E3682621C27}">
      <dsp:nvSpPr>
        <dsp:cNvPr id="0" name=""/>
        <dsp:cNvSpPr/>
      </dsp:nvSpPr>
      <dsp:spPr>
        <a:xfrm>
          <a:off x="247631" y="1371600"/>
          <a:ext cx="1973460" cy="2971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rPr>
            <a:t>Develops regulations, policies, and procedures that are related to federal financial assistance  and performs administrative/financial reviews, audit resolution, and compliance-related activities.</a:t>
          </a:r>
          <a:endParaRPr lang="en-US" sz="1400" kern="1200" dirty="0">
            <a:latin typeface="Calibri" panose="020F0502020204030204" pitchFamily="34" charset="0"/>
          </a:endParaRPr>
        </a:p>
      </dsp:txBody>
      <dsp:txXfrm>
        <a:off x="305432" y="1429401"/>
        <a:ext cx="1857858" cy="2856198"/>
      </dsp:txXfrm>
    </dsp:sp>
    <dsp:sp modelId="{359EABBB-1868-4288-AD7D-2047A6BAA036}">
      <dsp:nvSpPr>
        <dsp:cNvPr id="0" name=""/>
        <dsp:cNvSpPr/>
      </dsp:nvSpPr>
      <dsp:spPr>
        <a:xfrm>
          <a:off x="2652786" y="0"/>
          <a:ext cx="2466826" cy="45720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Calibri" panose="020F0502020204030204" pitchFamily="34" charset="0"/>
            </a:rPr>
            <a:t>Awards Management Division (AMD)</a:t>
          </a:r>
          <a:endParaRPr lang="en-US" sz="2700" kern="1200" dirty="0">
            <a:latin typeface="Calibri" panose="020F0502020204030204" pitchFamily="34" charset="0"/>
          </a:endParaRPr>
        </a:p>
      </dsp:txBody>
      <dsp:txXfrm>
        <a:off x="2652786" y="0"/>
        <a:ext cx="2466826" cy="1371600"/>
      </dsp:txXfrm>
    </dsp:sp>
    <dsp:sp modelId="{3ACD9509-1E2E-4DD9-89C4-C7C7D2C3125D}">
      <dsp:nvSpPr>
        <dsp:cNvPr id="0" name=""/>
        <dsp:cNvSpPr/>
      </dsp:nvSpPr>
      <dsp:spPr>
        <a:xfrm>
          <a:off x="2899469" y="1371600"/>
          <a:ext cx="1973460" cy="2971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rPr>
            <a:t>Develops, executes, and administers cooperative agreements and grants. </a:t>
          </a:r>
          <a:endParaRPr lang="en-US" sz="1400" kern="1200" dirty="0">
            <a:latin typeface="Calibri" panose="020F0502020204030204" pitchFamily="34" charset="0"/>
          </a:endParaRPr>
        </a:p>
      </dsp:txBody>
      <dsp:txXfrm>
        <a:off x="2957270" y="1429401"/>
        <a:ext cx="1857858" cy="2856198"/>
      </dsp:txXfrm>
    </dsp:sp>
    <dsp:sp modelId="{7A32429D-6042-41A9-A7BF-898B23EFB1E2}">
      <dsp:nvSpPr>
        <dsp:cNvPr id="0" name=""/>
        <dsp:cNvSpPr/>
      </dsp:nvSpPr>
      <dsp:spPr>
        <a:xfrm>
          <a:off x="5304625" y="0"/>
          <a:ext cx="2466826" cy="45720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Calibri" panose="020F0502020204030204" pitchFamily="34" charset="0"/>
            </a:rPr>
            <a:t>Financial Operations Division (FOD)</a:t>
          </a:r>
          <a:endParaRPr lang="en-US" sz="2700" kern="1200" dirty="0">
            <a:latin typeface="Calibri" panose="020F0502020204030204" pitchFamily="34" charset="0"/>
          </a:endParaRPr>
        </a:p>
      </dsp:txBody>
      <dsp:txXfrm>
        <a:off x="5304625" y="0"/>
        <a:ext cx="2466826" cy="1371600"/>
      </dsp:txXfrm>
    </dsp:sp>
    <dsp:sp modelId="{736B030D-3868-405B-90E3-3DAAB4E5CB54}">
      <dsp:nvSpPr>
        <dsp:cNvPr id="0" name=""/>
        <dsp:cNvSpPr/>
      </dsp:nvSpPr>
      <dsp:spPr>
        <a:xfrm>
          <a:off x="5551307" y="1371600"/>
          <a:ext cx="1973460" cy="2971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Calibri" panose="020F0502020204030204" pitchFamily="34" charset="0"/>
            </a:rPr>
            <a:t>Authorizes all new payments to grantees, maintains official accounting records, and oversees financial reporting.</a:t>
          </a:r>
          <a:endParaRPr lang="en-US" sz="1400" kern="1200" dirty="0">
            <a:latin typeface="Calibri" panose="020F0502020204030204" pitchFamily="34" charset="0"/>
          </a:endParaRPr>
        </a:p>
      </dsp:txBody>
      <dsp:txXfrm>
        <a:off x="5609108" y="1429401"/>
        <a:ext cx="1857858" cy="2856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DF386-CC47-48D9-A6BF-52C67B6FB04B}">
      <dsp:nvSpPr>
        <dsp:cNvPr id="0" name=""/>
        <dsp:cNvSpPr/>
      </dsp:nvSpPr>
      <dsp:spPr>
        <a:xfrm rot="5400000">
          <a:off x="5671811" y="-2444926"/>
          <a:ext cx="574057" cy="56083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latin typeface="Calibri" pitchFamily="34" charset="0"/>
            </a:rPr>
            <a:t>Transfers money, property, services, or anything of value to the recipient in order to accomplish a public purpose of support or stimulation </a:t>
          </a:r>
          <a:endParaRPr lang="en-US" sz="1400" kern="1200" dirty="0"/>
        </a:p>
      </dsp:txBody>
      <dsp:txXfrm rot="-5400000">
        <a:off x="3154680" y="100228"/>
        <a:ext cx="5580297" cy="518011"/>
      </dsp:txXfrm>
    </dsp:sp>
    <dsp:sp modelId="{C136E729-7019-488C-8ECE-47090CD141E2}">
      <dsp:nvSpPr>
        <dsp:cNvPr id="0" name=""/>
        <dsp:cNvSpPr/>
      </dsp:nvSpPr>
      <dsp:spPr>
        <a:xfrm>
          <a:off x="0" y="447"/>
          <a:ext cx="3154680" cy="717571"/>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rPr>
            <a:t>Grant (competitive, non-competitive, capacity)</a:t>
          </a:r>
          <a:endParaRPr lang="en-US" sz="2000" kern="1200" dirty="0">
            <a:latin typeface="Calibri" panose="020F0502020204030204" pitchFamily="34" charset="0"/>
          </a:endParaRPr>
        </a:p>
      </dsp:txBody>
      <dsp:txXfrm>
        <a:off x="35029" y="35476"/>
        <a:ext cx="3084622" cy="647513"/>
      </dsp:txXfrm>
    </dsp:sp>
    <dsp:sp modelId="{677C6B6C-B523-484A-A1B2-2AF8AECFF996}">
      <dsp:nvSpPr>
        <dsp:cNvPr id="0" name=""/>
        <dsp:cNvSpPr/>
      </dsp:nvSpPr>
      <dsp:spPr>
        <a:xfrm rot="5400000">
          <a:off x="5671811" y="-1691476"/>
          <a:ext cx="574057" cy="56083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latin typeface="Calibri" pitchFamily="34" charset="0"/>
            </a:rPr>
            <a:t>Adds funds to an initial award to ensure adequate completion of the original scope of work</a:t>
          </a:r>
          <a:endParaRPr lang="en-US" sz="1400" kern="1200" dirty="0"/>
        </a:p>
      </dsp:txBody>
      <dsp:txXfrm rot="-5400000">
        <a:off x="3154680" y="853678"/>
        <a:ext cx="5580297" cy="518011"/>
      </dsp:txXfrm>
    </dsp:sp>
    <dsp:sp modelId="{40E25E83-3E54-4877-BCE7-BF28F0CE1FCF}">
      <dsp:nvSpPr>
        <dsp:cNvPr id="0" name=""/>
        <dsp:cNvSpPr/>
      </dsp:nvSpPr>
      <dsp:spPr>
        <a:xfrm>
          <a:off x="0" y="753897"/>
          <a:ext cx="3154680" cy="717571"/>
        </a:xfrm>
        <a:prstGeom prst="roundRect">
          <a:avLst/>
        </a:prstGeom>
        <a:solidFill>
          <a:schemeClr val="accent2">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rPr>
            <a:t>Supplemental</a:t>
          </a:r>
          <a:endParaRPr lang="en-US" sz="2000" kern="1200" dirty="0">
            <a:latin typeface="Calibri" panose="020F0502020204030204" pitchFamily="34" charset="0"/>
          </a:endParaRPr>
        </a:p>
      </dsp:txBody>
      <dsp:txXfrm>
        <a:off x="35029" y="788926"/>
        <a:ext cx="3084622" cy="647513"/>
      </dsp:txXfrm>
    </dsp:sp>
    <dsp:sp modelId="{16517696-F31C-4B84-ADD5-A064AD435592}">
      <dsp:nvSpPr>
        <dsp:cNvPr id="0" name=""/>
        <dsp:cNvSpPr/>
      </dsp:nvSpPr>
      <dsp:spPr>
        <a:xfrm rot="5400000">
          <a:off x="5671811" y="-938026"/>
          <a:ext cx="574057" cy="56083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latin typeface="Calibri" pitchFamily="34" charset="0"/>
            </a:rPr>
            <a:t>Extends time and money on an existing award</a:t>
          </a:r>
          <a:endParaRPr lang="en-US" sz="1400" kern="1200" dirty="0"/>
        </a:p>
      </dsp:txBody>
      <dsp:txXfrm rot="-5400000">
        <a:off x="3154680" y="1607128"/>
        <a:ext cx="5580297" cy="518011"/>
      </dsp:txXfrm>
    </dsp:sp>
    <dsp:sp modelId="{8F9A51C2-FF02-4DC4-AAFC-3A8E733E2EAD}">
      <dsp:nvSpPr>
        <dsp:cNvPr id="0" name=""/>
        <dsp:cNvSpPr/>
      </dsp:nvSpPr>
      <dsp:spPr>
        <a:xfrm>
          <a:off x="0" y="1507347"/>
          <a:ext cx="3154680" cy="717571"/>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rPr>
            <a:t>Renewal</a:t>
          </a:r>
          <a:endParaRPr lang="en-US" sz="2000" kern="1200" dirty="0">
            <a:latin typeface="Calibri" panose="020F0502020204030204" pitchFamily="34" charset="0"/>
          </a:endParaRPr>
        </a:p>
      </dsp:txBody>
      <dsp:txXfrm>
        <a:off x="35029" y="1542376"/>
        <a:ext cx="3084622" cy="647513"/>
      </dsp:txXfrm>
    </dsp:sp>
    <dsp:sp modelId="{AC66F6F5-D9D9-4BE1-9544-BFA55565A8E7}">
      <dsp:nvSpPr>
        <dsp:cNvPr id="0" name=""/>
        <dsp:cNvSpPr/>
      </dsp:nvSpPr>
      <dsp:spPr>
        <a:xfrm rot="5400000">
          <a:off x="5671811" y="-184577"/>
          <a:ext cx="574057" cy="56083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latin typeface="Calibri" pitchFamily="34" charset="0"/>
            </a:rPr>
            <a:t>Provides a specific level of support over a specific period of time, (usually in annual increments)</a:t>
          </a:r>
          <a:endParaRPr lang="en-US" sz="1400" kern="1200" dirty="0"/>
        </a:p>
      </dsp:txBody>
      <dsp:txXfrm rot="-5400000">
        <a:off x="3154680" y="2360577"/>
        <a:ext cx="5580297" cy="518011"/>
      </dsp:txXfrm>
    </dsp:sp>
    <dsp:sp modelId="{7415D8A7-055A-490E-9DDD-2A94BDD61E60}">
      <dsp:nvSpPr>
        <dsp:cNvPr id="0" name=""/>
        <dsp:cNvSpPr/>
      </dsp:nvSpPr>
      <dsp:spPr>
        <a:xfrm>
          <a:off x="0" y="2260797"/>
          <a:ext cx="3154680" cy="717571"/>
        </a:xfrm>
        <a:prstGeom prst="round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rPr>
            <a:t>Continuation</a:t>
          </a:r>
          <a:endParaRPr lang="en-US" sz="2000" kern="1200" dirty="0">
            <a:latin typeface="Calibri" panose="020F0502020204030204" pitchFamily="34" charset="0"/>
          </a:endParaRPr>
        </a:p>
      </dsp:txBody>
      <dsp:txXfrm>
        <a:off x="35029" y="2295826"/>
        <a:ext cx="3084622" cy="647513"/>
      </dsp:txXfrm>
    </dsp:sp>
    <dsp:sp modelId="{44F2E340-3ECB-4843-B998-BF39E447C7C7}">
      <dsp:nvSpPr>
        <dsp:cNvPr id="0" name=""/>
        <dsp:cNvSpPr/>
      </dsp:nvSpPr>
      <dsp:spPr>
        <a:xfrm rot="5400000">
          <a:off x="5671811" y="568872"/>
          <a:ext cx="574057" cy="56083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latin typeface="Calibri" pitchFamily="34" charset="0"/>
            </a:rPr>
            <a:t>Moves an award from one institution to another</a:t>
          </a:r>
          <a:endParaRPr lang="en-US" sz="1400" kern="1200" dirty="0"/>
        </a:p>
      </dsp:txBody>
      <dsp:txXfrm rot="-5400000">
        <a:off x="3154680" y="3114027"/>
        <a:ext cx="5580297" cy="518011"/>
      </dsp:txXfrm>
    </dsp:sp>
    <dsp:sp modelId="{524C7EF0-5B97-4785-AE92-35CC19BAD060}">
      <dsp:nvSpPr>
        <dsp:cNvPr id="0" name=""/>
        <dsp:cNvSpPr/>
      </dsp:nvSpPr>
      <dsp:spPr>
        <a:xfrm>
          <a:off x="0" y="3014247"/>
          <a:ext cx="3154680" cy="717571"/>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rPr>
            <a:t>Project Director (PD) Transfer</a:t>
          </a:r>
          <a:endParaRPr lang="en-US" sz="2000" kern="1200" dirty="0">
            <a:latin typeface="Calibri" panose="020F0502020204030204" pitchFamily="34" charset="0"/>
          </a:endParaRPr>
        </a:p>
      </dsp:txBody>
      <dsp:txXfrm>
        <a:off x="35029" y="3049276"/>
        <a:ext cx="3084622" cy="647513"/>
      </dsp:txXfrm>
    </dsp:sp>
    <dsp:sp modelId="{90F05BF7-3541-4744-8CB6-65290A171FB0}">
      <dsp:nvSpPr>
        <dsp:cNvPr id="0" name=""/>
        <dsp:cNvSpPr/>
      </dsp:nvSpPr>
      <dsp:spPr>
        <a:xfrm rot="5400000">
          <a:off x="5671811" y="1322322"/>
          <a:ext cx="574057" cy="56083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latin typeface="Calibri" pitchFamily="34" charset="0"/>
            </a:rPr>
            <a:t>Revises an existing award for various reasons</a:t>
          </a:r>
          <a:endParaRPr lang="en-US" sz="1400" kern="1200" dirty="0"/>
        </a:p>
      </dsp:txBody>
      <dsp:txXfrm rot="-5400000">
        <a:off x="3154680" y="3867477"/>
        <a:ext cx="5580297" cy="518011"/>
      </dsp:txXfrm>
    </dsp:sp>
    <dsp:sp modelId="{4C0D116D-60E5-417A-AB8F-6CCC84187C77}">
      <dsp:nvSpPr>
        <dsp:cNvPr id="0" name=""/>
        <dsp:cNvSpPr/>
      </dsp:nvSpPr>
      <dsp:spPr>
        <a:xfrm>
          <a:off x="0" y="3767697"/>
          <a:ext cx="3154680" cy="717571"/>
        </a:xfrm>
        <a:prstGeom prst="roundRect">
          <a:avLst/>
        </a:prstGeom>
        <a:solidFill>
          <a:schemeClr val="accent2">
            <a:alpha val="90000"/>
            <a:hueOff val="0"/>
            <a:satOff val="0"/>
            <a:lumOff val="0"/>
            <a:alphaOff val="-3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rPr>
            <a:t>Revision</a:t>
          </a:r>
          <a:endParaRPr lang="en-US" sz="2000" kern="1200" dirty="0">
            <a:latin typeface="Calibri" panose="020F0502020204030204" pitchFamily="34" charset="0"/>
          </a:endParaRPr>
        </a:p>
      </dsp:txBody>
      <dsp:txXfrm>
        <a:off x="35029" y="3802726"/>
        <a:ext cx="3084622" cy="647513"/>
      </dsp:txXfrm>
    </dsp:sp>
    <dsp:sp modelId="{7EB9C1E3-6B92-445E-8630-2225C544E9DB}">
      <dsp:nvSpPr>
        <dsp:cNvPr id="0" name=""/>
        <dsp:cNvSpPr/>
      </dsp:nvSpPr>
      <dsp:spPr>
        <a:xfrm rot="5400000">
          <a:off x="5671811" y="2075772"/>
          <a:ext cx="574057" cy="56083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latin typeface="Calibri" pitchFamily="34" charset="0"/>
            </a:rPr>
            <a:t>Includes substantial involvement on the part of the funding agency</a:t>
          </a:r>
          <a:endParaRPr lang="en-US" sz="1400" kern="1200" dirty="0"/>
        </a:p>
      </dsp:txBody>
      <dsp:txXfrm rot="-5400000">
        <a:off x="3154680" y="4620927"/>
        <a:ext cx="5580297" cy="518011"/>
      </dsp:txXfrm>
    </dsp:sp>
    <dsp:sp modelId="{C7F1BA1C-6B95-4816-BA6C-68349CE807CD}">
      <dsp:nvSpPr>
        <dsp:cNvPr id="0" name=""/>
        <dsp:cNvSpPr/>
      </dsp:nvSpPr>
      <dsp:spPr>
        <a:xfrm>
          <a:off x="0" y="4521146"/>
          <a:ext cx="3154680" cy="717571"/>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rPr>
            <a:t>Cooperative Agreement</a:t>
          </a:r>
          <a:endParaRPr lang="en-US" sz="2000" kern="1200" dirty="0">
            <a:latin typeface="Calibri" panose="020F0502020204030204" pitchFamily="34" charset="0"/>
          </a:endParaRPr>
        </a:p>
      </dsp:txBody>
      <dsp:txXfrm>
        <a:off x="35029" y="4556175"/>
        <a:ext cx="3084622" cy="647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A01B4-BC15-4E92-B8E7-BD5CFF6B5313}">
      <dsp:nvSpPr>
        <dsp:cNvPr id="0" name=""/>
        <dsp:cNvSpPr/>
      </dsp:nvSpPr>
      <dsp:spPr>
        <a:xfrm rot="5400000">
          <a:off x="-379130" y="1380311"/>
          <a:ext cx="1674870" cy="202163"/>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ED945A-4506-4B4D-9248-277456B61F19}">
      <dsp:nvSpPr>
        <dsp:cNvPr id="0" name=""/>
        <dsp:cNvSpPr/>
      </dsp:nvSpPr>
      <dsp:spPr>
        <a:xfrm>
          <a:off x="4138" y="308423"/>
          <a:ext cx="2246262" cy="13477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rPr>
            <a:t>Request for Application (RFA) posted on Grants.gov and agency website</a:t>
          </a:r>
          <a:endParaRPr lang="en-US" sz="1800" kern="1200" dirty="0">
            <a:latin typeface="Calibri" panose="020F0502020204030204" pitchFamily="34" charset="0"/>
          </a:endParaRPr>
        </a:p>
      </dsp:txBody>
      <dsp:txXfrm>
        <a:off x="43612" y="347897"/>
        <a:ext cx="2167314" cy="1268809"/>
      </dsp:txXfrm>
    </dsp:sp>
    <dsp:sp modelId="{0EEB45BA-6487-4350-8758-53A406D00288}">
      <dsp:nvSpPr>
        <dsp:cNvPr id="0" name=""/>
        <dsp:cNvSpPr/>
      </dsp:nvSpPr>
      <dsp:spPr>
        <a:xfrm rot="5400000">
          <a:off x="-379130" y="3065009"/>
          <a:ext cx="1674870" cy="202163"/>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DAAE9D-FA2B-4F6F-BE03-75AD1D45CFB0}">
      <dsp:nvSpPr>
        <dsp:cNvPr id="0" name=""/>
        <dsp:cNvSpPr/>
      </dsp:nvSpPr>
      <dsp:spPr>
        <a:xfrm>
          <a:off x="4138" y="1993121"/>
          <a:ext cx="2246262" cy="13477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rPr>
            <a:t>NIFA receives applications</a:t>
          </a:r>
          <a:endParaRPr lang="en-US" sz="1800" kern="1200" dirty="0">
            <a:latin typeface="Calibri" panose="020F0502020204030204" pitchFamily="34" charset="0"/>
          </a:endParaRPr>
        </a:p>
      </dsp:txBody>
      <dsp:txXfrm>
        <a:off x="43612" y="2032595"/>
        <a:ext cx="2167314" cy="1268809"/>
      </dsp:txXfrm>
    </dsp:sp>
    <dsp:sp modelId="{16BD582E-5E5E-4FB6-BCE2-36107FB6BD09}">
      <dsp:nvSpPr>
        <dsp:cNvPr id="0" name=""/>
        <dsp:cNvSpPr/>
      </dsp:nvSpPr>
      <dsp:spPr>
        <a:xfrm>
          <a:off x="463217" y="3907357"/>
          <a:ext cx="2977703" cy="202163"/>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5D9102-532A-41B7-A040-4B23DD6D909C}">
      <dsp:nvSpPr>
        <dsp:cNvPr id="0" name=""/>
        <dsp:cNvSpPr/>
      </dsp:nvSpPr>
      <dsp:spPr>
        <a:xfrm>
          <a:off x="4138" y="3677818"/>
          <a:ext cx="2246262" cy="13477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rPr>
            <a:t>Peer Review conducted by external panel </a:t>
          </a:r>
          <a:endParaRPr lang="en-US" sz="1800" kern="1200" dirty="0">
            <a:latin typeface="Calibri" panose="020F0502020204030204" pitchFamily="34" charset="0"/>
          </a:endParaRPr>
        </a:p>
      </dsp:txBody>
      <dsp:txXfrm>
        <a:off x="43612" y="3717292"/>
        <a:ext cx="2167314" cy="1268809"/>
      </dsp:txXfrm>
    </dsp:sp>
    <dsp:sp modelId="{AC534F0F-0CEF-465A-9793-2ECB1E110E54}">
      <dsp:nvSpPr>
        <dsp:cNvPr id="0" name=""/>
        <dsp:cNvSpPr/>
      </dsp:nvSpPr>
      <dsp:spPr>
        <a:xfrm rot="16200000">
          <a:off x="2608398" y="3065009"/>
          <a:ext cx="1674870" cy="202163"/>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FDC502-FB25-478D-8AEA-BE2F7D6FCB4E}">
      <dsp:nvSpPr>
        <dsp:cNvPr id="0" name=""/>
        <dsp:cNvSpPr/>
      </dsp:nvSpPr>
      <dsp:spPr>
        <a:xfrm>
          <a:off x="2991668" y="3677818"/>
          <a:ext cx="2246262" cy="13477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rPr>
            <a:t>NIFA selects awardees and announces awards</a:t>
          </a:r>
          <a:endParaRPr lang="en-US" sz="1800" kern="1200" dirty="0">
            <a:latin typeface="Calibri" panose="020F0502020204030204" pitchFamily="34" charset="0"/>
          </a:endParaRPr>
        </a:p>
      </dsp:txBody>
      <dsp:txXfrm>
        <a:off x="3031142" y="3717292"/>
        <a:ext cx="2167314" cy="1268809"/>
      </dsp:txXfrm>
    </dsp:sp>
    <dsp:sp modelId="{F9DCD153-EDD0-488D-A493-186DACB0D706}">
      <dsp:nvSpPr>
        <dsp:cNvPr id="0" name=""/>
        <dsp:cNvSpPr/>
      </dsp:nvSpPr>
      <dsp:spPr>
        <a:xfrm rot="16200000">
          <a:off x="2608398" y="1380311"/>
          <a:ext cx="1674870" cy="202163"/>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8BA5B7-1BE7-4F36-A0C7-C4AA81AB45D8}">
      <dsp:nvSpPr>
        <dsp:cNvPr id="0" name=""/>
        <dsp:cNvSpPr/>
      </dsp:nvSpPr>
      <dsp:spPr>
        <a:xfrm>
          <a:off x="2991668" y="1993121"/>
          <a:ext cx="2246262" cy="13477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rPr>
            <a:t>NIFA obligates funds and authorizes disbursement through ASAP</a:t>
          </a:r>
          <a:endParaRPr lang="en-US" sz="1800" kern="1200" dirty="0">
            <a:latin typeface="Calibri" panose="020F0502020204030204" pitchFamily="34" charset="0"/>
          </a:endParaRPr>
        </a:p>
      </dsp:txBody>
      <dsp:txXfrm>
        <a:off x="3031142" y="2032595"/>
        <a:ext cx="2167314" cy="1268809"/>
      </dsp:txXfrm>
    </dsp:sp>
    <dsp:sp modelId="{97FDD41E-E5B9-4275-AB25-78FA7EB79D23}">
      <dsp:nvSpPr>
        <dsp:cNvPr id="0" name=""/>
        <dsp:cNvSpPr/>
      </dsp:nvSpPr>
      <dsp:spPr>
        <a:xfrm>
          <a:off x="3450747" y="537963"/>
          <a:ext cx="2977703" cy="202163"/>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1CC6B9-19EA-4D61-BE5A-916F900E9E3F}">
      <dsp:nvSpPr>
        <dsp:cNvPr id="0" name=""/>
        <dsp:cNvSpPr/>
      </dsp:nvSpPr>
      <dsp:spPr>
        <a:xfrm>
          <a:off x="2991668" y="308423"/>
          <a:ext cx="2246262" cy="13477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rPr>
            <a:t>Conduct project</a:t>
          </a:r>
          <a:endParaRPr lang="en-US" sz="1800" kern="1200" dirty="0">
            <a:latin typeface="Calibri" panose="020F0502020204030204" pitchFamily="34" charset="0"/>
          </a:endParaRPr>
        </a:p>
      </dsp:txBody>
      <dsp:txXfrm>
        <a:off x="3031142" y="347897"/>
        <a:ext cx="2167314" cy="1268809"/>
      </dsp:txXfrm>
    </dsp:sp>
    <dsp:sp modelId="{EACE6406-7273-4B36-92EB-661769C2AB62}">
      <dsp:nvSpPr>
        <dsp:cNvPr id="0" name=""/>
        <dsp:cNvSpPr/>
      </dsp:nvSpPr>
      <dsp:spPr>
        <a:xfrm rot="5400000">
          <a:off x="5595928" y="1380311"/>
          <a:ext cx="1674870" cy="202163"/>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337FAF-A1D4-485F-84E6-BA62A05934FF}">
      <dsp:nvSpPr>
        <dsp:cNvPr id="0" name=""/>
        <dsp:cNvSpPr/>
      </dsp:nvSpPr>
      <dsp:spPr>
        <a:xfrm>
          <a:off x="5979198" y="308423"/>
          <a:ext cx="2246262" cy="13477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rPr>
            <a:t>Post Award Management (reporting and oversight)</a:t>
          </a:r>
          <a:endParaRPr lang="en-US" sz="1800" kern="1200" dirty="0">
            <a:latin typeface="Calibri" panose="020F0502020204030204" pitchFamily="34" charset="0"/>
          </a:endParaRPr>
        </a:p>
      </dsp:txBody>
      <dsp:txXfrm>
        <a:off x="6018672" y="347897"/>
        <a:ext cx="2167314" cy="1268809"/>
      </dsp:txXfrm>
    </dsp:sp>
    <dsp:sp modelId="{823C6184-2137-44A3-8419-DAE572D0637E}">
      <dsp:nvSpPr>
        <dsp:cNvPr id="0" name=""/>
        <dsp:cNvSpPr/>
      </dsp:nvSpPr>
      <dsp:spPr>
        <a:xfrm>
          <a:off x="5979198" y="1993121"/>
          <a:ext cx="2246262" cy="13477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Calibri" panose="020F0502020204030204" pitchFamily="34" charset="0"/>
            </a:rPr>
            <a:t>Closeout</a:t>
          </a:r>
          <a:endParaRPr lang="en-US" sz="1800" kern="1200" dirty="0">
            <a:latin typeface="Calibri" panose="020F0502020204030204" pitchFamily="34" charset="0"/>
          </a:endParaRPr>
        </a:p>
      </dsp:txBody>
      <dsp:txXfrm>
        <a:off x="6018672" y="2032595"/>
        <a:ext cx="2167314" cy="12688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6" tIns="46588" rIns="93176" bIns="46588"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972561" y="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6" tIns="46588" rIns="93176" bIns="46588" numCol="1" anchor="t" anchorCtr="0" compatLnSpc="1">
            <a:prstTxWarp prst="textNoShape">
              <a:avLst/>
            </a:prstTxWarp>
          </a:bodyPr>
          <a:lstStyle>
            <a:lvl1pPr algn="r">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4721" y="4415791"/>
            <a:ext cx="5140960" cy="418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6" tIns="46588" rIns="93176" bIns="4658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6" tIns="46588" rIns="93176" bIns="46588"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972561"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6" tIns="46588" rIns="93176" bIns="46588" numCol="1" anchor="b" anchorCtr="0" compatLnSpc="1">
            <a:prstTxWarp prst="textNoShape">
              <a:avLst/>
            </a:prstTxWarp>
          </a:bodyPr>
          <a:lstStyle>
            <a:lvl1pPr algn="r">
              <a:defRPr sz="1200"/>
            </a:lvl1pPr>
          </a:lstStyle>
          <a:p>
            <a:fld id="{87911BEE-6220-4FE8-8D92-21C62AC37755}" type="slidenum">
              <a:rPr lang="en-US" altLang="en-US"/>
              <a:pPr/>
              <a:t>‹#›</a:t>
            </a:fld>
            <a:endParaRPr lang="en-US" altLang="en-US"/>
          </a:p>
        </p:txBody>
      </p:sp>
    </p:spTree>
    <p:extLst>
      <p:ext uri="{BB962C8B-B14F-4D97-AF65-F5344CB8AC3E}">
        <p14:creationId xmlns:p14="http://schemas.microsoft.com/office/powerpoint/2010/main" val="10901150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80053-7F31-4BF3-9903-B121E7DB7181}" type="slidenum">
              <a:rPr lang="en-US" altLang="en-US"/>
              <a:pPr/>
              <a:t>1</a:t>
            </a:fld>
            <a:endParaRPr lang="en-US" alt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A9E8D-0EE9-4D0F-8407-E4C285AAD8CF}" type="slidenum">
              <a:rPr lang="en-US" altLang="en-US"/>
              <a:pPr/>
              <a:t>2</a:t>
            </a:fld>
            <a:endParaRPr lang="en-US" alt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A9E8D-0EE9-4D0F-8407-E4C285AAD8CF}" type="slidenum">
              <a:rPr lang="en-US" altLang="en-US"/>
              <a:pPr/>
              <a:t>3</a:t>
            </a:fld>
            <a:endParaRPr lang="en-US" alt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A9E8D-0EE9-4D0F-8407-E4C285AAD8CF}" type="slidenum">
              <a:rPr lang="en-US" altLang="en-US"/>
              <a:pPr/>
              <a:t>4</a:t>
            </a:fld>
            <a:endParaRPr lang="en-US" alt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A9E8D-0EE9-4D0F-8407-E4C285AAD8CF}" type="slidenum">
              <a:rPr lang="en-US" altLang="en-US"/>
              <a:pPr/>
              <a:t>5</a:t>
            </a:fld>
            <a:endParaRPr lang="en-US" alt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7911BEE-6220-4FE8-8D92-21C62AC37755}" type="slidenum">
              <a:rPr lang="en-US" altLang="en-US" smtClean="0"/>
              <a:pPr/>
              <a:t>7</a:t>
            </a:fld>
            <a:endParaRPr lang="en-US" altLang="en-US" dirty="0"/>
          </a:p>
        </p:txBody>
      </p:sp>
    </p:spTree>
    <p:extLst>
      <p:ext uri="{BB962C8B-B14F-4D97-AF65-F5344CB8AC3E}">
        <p14:creationId xmlns:p14="http://schemas.microsoft.com/office/powerpoint/2010/main" val="209088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622B44-F2C0-422B-8DD6-E8D841C291A2}" type="slidenum">
              <a:rPr lang="en-US" smtClean="0"/>
              <a:pPr/>
              <a:t>8</a:t>
            </a:fld>
            <a:endParaRPr lang="en-US" dirty="0"/>
          </a:p>
        </p:txBody>
      </p:sp>
    </p:spTree>
    <p:extLst>
      <p:ext uri="{BB962C8B-B14F-4D97-AF65-F5344CB8AC3E}">
        <p14:creationId xmlns:p14="http://schemas.microsoft.com/office/powerpoint/2010/main" val="2931066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911BEE-6220-4FE8-8D92-21C62AC37755}" type="slidenum">
              <a:rPr lang="en-US" altLang="en-US" smtClean="0"/>
              <a:pPr/>
              <a:t>13</a:t>
            </a:fld>
            <a:endParaRPr lang="en-US" altLang="en-US"/>
          </a:p>
        </p:txBody>
      </p:sp>
    </p:spTree>
    <p:extLst>
      <p:ext uri="{BB962C8B-B14F-4D97-AF65-F5344CB8AC3E}">
        <p14:creationId xmlns:p14="http://schemas.microsoft.com/office/powerpoint/2010/main" val="179495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11BEE-6220-4FE8-8D92-21C62AC37755}" type="slidenum">
              <a:rPr lang="en-US" altLang="en-US" smtClean="0"/>
              <a:pPr/>
              <a:t>17</a:t>
            </a:fld>
            <a:endParaRPr lang="en-US" altLang="en-US"/>
          </a:p>
        </p:txBody>
      </p:sp>
    </p:spTree>
    <p:extLst>
      <p:ext uri="{BB962C8B-B14F-4D97-AF65-F5344CB8AC3E}">
        <p14:creationId xmlns:p14="http://schemas.microsoft.com/office/powerpoint/2010/main" val="130062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08F929-E169-4374-8B43-2A11A6B80397}" type="slidenum">
              <a:rPr lang="en-US" altLang="en-US"/>
              <a:pPr/>
              <a:t>‹#›</a:t>
            </a:fld>
            <a:endParaRPr lang="en-US" altLang="en-US"/>
          </a:p>
        </p:txBody>
      </p:sp>
    </p:spTree>
    <p:extLst>
      <p:ext uri="{BB962C8B-B14F-4D97-AF65-F5344CB8AC3E}">
        <p14:creationId xmlns:p14="http://schemas.microsoft.com/office/powerpoint/2010/main" val="187727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1D0B7B-A25F-42A5-8587-07F71AA3004F}" type="slidenum">
              <a:rPr lang="en-US" altLang="en-US"/>
              <a:pPr/>
              <a:t>‹#›</a:t>
            </a:fld>
            <a:endParaRPr lang="en-US" altLang="en-US"/>
          </a:p>
        </p:txBody>
      </p:sp>
    </p:spTree>
    <p:extLst>
      <p:ext uri="{BB962C8B-B14F-4D97-AF65-F5344CB8AC3E}">
        <p14:creationId xmlns:p14="http://schemas.microsoft.com/office/powerpoint/2010/main" val="172888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11B688-682A-4C85-A623-6A7C1CA54305}" type="slidenum">
              <a:rPr lang="en-US" altLang="en-US"/>
              <a:pPr/>
              <a:t>‹#›</a:t>
            </a:fld>
            <a:endParaRPr lang="en-US" altLang="en-US"/>
          </a:p>
        </p:txBody>
      </p:sp>
    </p:spTree>
    <p:extLst>
      <p:ext uri="{BB962C8B-B14F-4D97-AF65-F5344CB8AC3E}">
        <p14:creationId xmlns:p14="http://schemas.microsoft.com/office/powerpoint/2010/main" val="404666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488BCF-9297-46A8-9010-7B404BDE38D2}" type="slidenum">
              <a:rPr lang="en-US" altLang="en-US"/>
              <a:pPr/>
              <a:t>‹#›</a:t>
            </a:fld>
            <a:endParaRPr lang="en-US" altLang="en-US"/>
          </a:p>
        </p:txBody>
      </p:sp>
    </p:spTree>
    <p:extLst>
      <p:ext uri="{BB962C8B-B14F-4D97-AF65-F5344CB8AC3E}">
        <p14:creationId xmlns:p14="http://schemas.microsoft.com/office/powerpoint/2010/main" val="208631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CE138C-CE24-47BA-B11D-32BF626D2F76}" type="slidenum">
              <a:rPr lang="en-US" altLang="en-US"/>
              <a:pPr/>
              <a:t>‹#›</a:t>
            </a:fld>
            <a:endParaRPr lang="en-US" altLang="en-US"/>
          </a:p>
        </p:txBody>
      </p:sp>
    </p:spTree>
    <p:extLst>
      <p:ext uri="{BB962C8B-B14F-4D97-AF65-F5344CB8AC3E}">
        <p14:creationId xmlns:p14="http://schemas.microsoft.com/office/powerpoint/2010/main" val="305071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7C777D-89E7-42DA-B73C-6F77395A9294}" type="slidenum">
              <a:rPr lang="en-US" altLang="en-US"/>
              <a:pPr/>
              <a:t>‹#›</a:t>
            </a:fld>
            <a:endParaRPr lang="en-US" altLang="en-US"/>
          </a:p>
        </p:txBody>
      </p:sp>
    </p:spTree>
    <p:extLst>
      <p:ext uri="{BB962C8B-B14F-4D97-AF65-F5344CB8AC3E}">
        <p14:creationId xmlns:p14="http://schemas.microsoft.com/office/powerpoint/2010/main" val="151754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86A05A2-4930-459F-8360-37BE1DCA45AC}" type="slidenum">
              <a:rPr lang="en-US" altLang="en-US"/>
              <a:pPr/>
              <a:t>‹#›</a:t>
            </a:fld>
            <a:endParaRPr lang="en-US" altLang="en-US"/>
          </a:p>
        </p:txBody>
      </p:sp>
    </p:spTree>
    <p:extLst>
      <p:ext uri="{BB962C8B-B14F-4D97-AF65-F5344CB8AC3E}">
        <p14:creationId xmlns:p14="http://schemas.microsoft.com/office/powerpoint/2010/main" val="9981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850A578-3145-498E-A7A7-4B82DE0477C0}" type="slidenum">
              <a:rPr lang="en-US" altLang="en-US"/>
              <a:pPr/>
              <a:t>‹#›</a:t>
            </a:fld>
            <a:endParaRPr lang="en-US" altLang="en-US"/>
          </a:p>
        </p:txBody>
      </p:sp>
    </p:spTree>
    <p:extLst>
      <p:ext uri="{BB962C8B-B14F-4D97-AF65-F5344CB8AC3E}">
        <p14:creationId xmlns:p14="http://schemas.microsoft.com/office/powerpoint/2010/main" val="33532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3B2D01B-D73C-4FB5-8B22-B1A3811376FD}" type="slidenum">
              <a:rPr lang="en-US" altLang="en-US"/>
              <a:pPr/>
              <a:t>‹#›</a:t>
            </a:fld>
            <a:endParaRPr lang="en-US" altLang="en-US"/>
          </a:p>
        </p:txBody>
      </p:sp>
    </p:spTree>
    <p:extLst>
      <p:ext uri="{BB962C8B-B14F-4D97-AF65-F5344CB8AC3E}">
        <p14:creationId xmlns:p14="http://schemas.microsoft.com/office/powerpoint/2010/main" val="54395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F87CC7-BCB1-43A0-BE93-D06633A101F7}" type="slidenum">
              <a:rPr lang="en-US" altLang="en-US"/>
              <a:pPr/>
              <a:t>‹#›</a:t>
            </a:fld>
            <a:endParaRPr lang="en-US" altLang="en-US"/>
          </a:p>
        </p:txBody>
      </p:sp>
    </p:spTree>
    <p:extLst>
      <p:ext uri="{BB962C8B-B14F-4D97-AF65-F5344CB8AC3E}">
        <p14:creationId xmlns:p14="http://schemas.microsoft.com/office/powerpoint/2010/main" val="171963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B90E4A7-175A-4E83-BFED-82266EBFFD81}" type="slidenum">
              <a:rPr lang="en-US" altLang="en-US"/>
              <a:pPr/>
              <a:t>‹#›</a:t>
            </a:fld>
            <a:endParaRPr lang="en-US" altLang="en-US"/>
          </a:p>
        </p:txBody>
      </p:sp>
    </p:spTree>
    <p:extLst>
      <p:ext uri="{BB962C8B-B14F-4D97-AF65-F5344CB8AC3E}">
        <p14:creationId xmlns:p14="http://schemas.microsoft.com/office/powerpoint/2010/main" val="297509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NIFA New PPT Pages 2013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1066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438400"/>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068BA560-A09C-4B83-94CD-80DE1C87B17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12" charset="-128"/>
        </a:defRPr>
      </a:lvl2pPr>
      <a:lvl3pPr algn="ctr" rtl="0" fontAlgn="base">
        <a:spcBef>
          <a:spcPct val="0"/>
        </a:spcBef>
        <a:spcAft>
          <a:spcPct val="0"/>
        </a:spcAft>
        <a:defRPr sz="4400">
          <a:solidFill>
            <a:schemeClr val="tx2"/>
          </a:solidFill>
          <a:latin typeface="Arial" charset="0"/>
          <a:ea typeface="ＭＳ Ｐゴシック" pitchFamily="112" charset="-128"/>
        </a:defRPr>
      </a:lvl3pPr>
      <a:lvl4pPr algn="ctr" rtl="0" fontAlgn="base">
        <a:spcBef>
          <a:spcPct val="0"/>
        </a:spcBef>
        <a:spcAft>
          <a:spcPct val="0"/>
        </a:spcAft>
        <a:defRPr sz="4400">
          <a:solidFill>
            <a:schemeClr val="tx2"/>
          </a:solidFill>
          <a:latin typeface="Arial" charset="0"/>
          <a:ea typeface="ＭＳ Ｐゴシック" pitchFamily="112" charset="-128"/>
        </a:defRPr>
      </a:lvl4pPr>
      <a:lvl5pPr algn="ctr" rtl="0" fontAlgn="base">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www.nifa.usd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srees.usda.gov/about/strat_plan_web.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ksellers@nifa.usda.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ria.Koszalka@nifa.usd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mkrizmanich@nifa.usda.gov" TargetMode="External"/><Relationship Id="rId4" Type="http://schemas.openxmlformats.org/officeDocument/2006/relationships/hyperlink" Target="mailto:Lisa.Scott-Morring@nifa.usd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endParaRPr lang="en-US" altLang="en-US" dirty="0"/>
          </a:p>
        </p:txBody>
      </p:sp>
      <p:sp>
        <p:nvSpPr>
          <p:cNvPr id="2051" name="Rectangle 3"/>
          <p:cNvSpPr>
            <a:spLocks noGrp="1" noChangeArrowheads="1"/>
          </p:cNvSpPr>
          <p:nvPr>
            <p:ph type="subTitle" idx="1"/>
          </p:nvPr>
        </p:nvSpPr>
        <p:spPr/>
        <p:txBody>
          <a:bodyPr/>
          <a:lstStyle/>
          <a:p>
            <a:endParaRPr lang="en-US" altLang="en-US" dirty="0"/>
          </a:p>
        </p:txBody>
      </p:sp>
      <p:pic>
        <p:nvPicPr>
          <p:cNvPr id="2053" name="Picture 5" descr="NIFA New PPT Pages 2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295400"/>
            <a:ext cx="2514600" cy="2667000"/>
          </a:xfrm>
          <a:prstGeom prst="rect">
            <a:avLst/>
          </a:prstGeom>
          <a:noFill/>
        </p:spPr>
        <p:txBody>
          <a:bodyPr wrap="square" rtlCol="0">
            <a:spAutoFit/>
          </a:bodyPr>
          <a:lstStyle/>
          <a:p>
            <a:r>
              <a:rPr lang="en-US" b="1" dirty="0" smtClean="0">
                <a:latin typeface="Calibri" panose="020F0502020204030204" pitchFamily="34" charset="0"/>
              </a:rPr>
              <a:t>National Council of University Research Administrators Annual Meeting</a:t>
            </a:r>
          </a:p>
          <a:p>
            <a:endParaRPr lang="en-US" b="1" dirty="0">
              <a:latin typeface="Calibri" panose="020F0502020204030204" pitchFamily="34" charset="0"/>
            </a:endParaRPr>
          </a:p>
          <a:p>
            <a:r>
              <a:rPr lang="en-US" b="1" dirty="0" smtClean="0">
                <a:latin typeface="Calibri" panose="020F0502020204030204" pitchFamily="34" charset="0"/>
              </a:rPr>
              <a:t>August 2014</a:t>
            </a:r>
            <a:endParaRPr lang="en-US"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382000" cy="1447800"/>
          </a:xfrm>
        </p:spPr>
        <p:txBody>
          <a:bodyPr/>
          <a:lstStyle/>
          <a:p>
            <a:r>
              <a:rPr lang="en-US" b="1" dirty="0" smtClean="0"/>
              <a:t/>
            </a:r>
            <a:br>
              <a:rPr lang="en-US" b="1" dirty="0" smtClean="0"/>
            </a:br>
            <a:r>
              <a:rPr lang="en-US" b="1" dirty="0" smtClean="0"/>
              <a:t>Federal </a:t>
            </a:r>
            <a:r>
              <a:rPr lang="en-US" b="1" dirty="0"/>
              <a:t>Assistance Policy Guide </a:t>
            </a:r>
            <a:r>
              <a:rPr lang="en-US" b="1" dirty="0" smtClean="0"/>
              <a:t>(“NIFA </a:t>
            </a:r>
            <a:r>
              <a:rPr lang="en-US" b="1" dirty="0"/>
              <a:t>Policy Guide”) </a:t>
            </a:r>
            <a:r>
              <a:rPr lang="en-US" dirty="0"/>
              <a:t/>
            </a:r>
            <a:br>
              <a:rPr lang="en-US" dirty="0"/>
            </a:br>
            <a:endParaRPr lang="en-US" dirty="0"/>
          </a:p>
        </p:txBody>
      </p:sp>
      <p:sp>
        <p:nvSpPr>
          <p:cNvPr id="3" name="Content Placeholder 2"/>
          <p:cNvSpPr>
            <a:spLocks noGrp="1"/>
          </p:cNvSpPr>
          <p:nvPr>
            <p:ph idx="1"/>
          </p:nvPr>
        </p:nvSpPr>
        <p:spPr>
          <a:xfrm>
            <a:off x="152400" y="2438400"/>
            <a:ext cx="8763000" cy="4114800"/>
          </a:xfrm>
        </p:spPr>
        <p:txBody>
          <a:bodyPr/>
          <a:lstStyle/>
          <a:p>
            <a:r>
              <a:rPr lang="en-US" sz="1800" i="1" dirty="0" smtClean="0"/>
              <a:t>Single</a:t>
            </a:r>
            <a:r>
              <a:rPr lang="en-US" sz="1800" i="1" dirty="0"/>
              <a:t>, comprehensive guidance document for NIFA grantees and staff </a:t>
            </a:r>
            <a:endParaRPr lang="en-US" sz="1800" dirty="0"/>
          </a:p>
          <a:p>
            <a:r>
              <a:rPr lang="en-US" sz="1800" i="1" dirty="0" smtClean="0"/>
              <a:t>Provides </a:t>
            </a:r>
            <a:r>
              <a:rPr lang="en-US" sz="1800" i="1" dirty="0"/>
              <a:t>guidance for </a:t>
            </a:r>
            <a:r>
              <a:rPr lang="en-US" sz="1800" b="1" i="1" dirty="0"/>
              <a:t>competitive </a:t>
            </a:r>
            <a:r>
              <a:rPr lang="en-US" sz="1800" i="1" dirty="0"/>
              <a:t>and </a:t>
            </a:r>
            <a:r>
              <a:rPr lang="en-US" sz="1800" b="1" i="1" dirty="0"/>
              <a:t>capacity </a:t>
            </a:r>
            <a:r>
              <a:rPr lang="en-US" sz="1800" i="1" dirty="0"/>
              <a:t>grants </a:t>
            </a:r>
            <a:endParaRPr lang="en-US" sz="1800" dirty="0"/>
          </a:p>
          <a:p>
            <a:r>
              <a:rPr lang="en-US" sz="1800" i="1" dirty="0" smtClean="0"/>
              <a:t>Based </a:t>
            </a:r>
            <a:r>
              <a:rPr lang="en-US" sz="1800" i="1" dirty="0"/>
              <a:t>on laws, regulations, USDA guidance, NIFA guidance, NIFA policy, and Administrative Manuals applicable to NIFA grants, cooperative agreements, endowments, and other financial assistance </a:t>
            </a:r>
            <a:endParaRPr lang="en-US" sz="1800" dirty="0"/>
          </a:p>
          <a:p>
            <a:r>
              <a:rPr lang="en-US" sz="1800" i="1" dirty="0" smtClean="0"/>
              <a:t>Updates </a:t>
            </a:r>
            <a:r>
              <a:rPr lang="en-US" sz="1800" i="1" dirty="0"/>
              <a:t>and replaces former Administrative Manuals (identified below) </a:t>
            </a:r>
            <a:endParaRPr lang="en-US" sz="1800"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91" y="4764293"/>
            <a:ext cx="1218286"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741730"/>
            <a:ext cx="1219824"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679" y="4750594"/>
            <a:ext cx="1179286"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4725375"/>
            <a:ext cx="1178189" cy="152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4725375"/>
            <a:ext cx="1136855" cy="152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400" y="4741730"/>
            <a:ext cx="1164424" cy="150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222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534400" cy="1143000"/>
          </a:xfrm>
        </p:spPr>
        <p:txBody>
          <a:bodyPr/>
          <a:lstStyle/>
          <a:p>
            <a:r>
              <a:rPr lang="en-US" dirty="0" smtClean="0">
                <a:latin typeface="Calibri" panose="020F0502020204030204" pitchFamily="34" charset="0"/>
              </a:rPr>
              <a:t>USDA Regulatory Changes</a:t>
            </a:r>
            <a:endParaRPr lang="en-US" dirty="0"/>
          </a:p>
        </p:txBody>
      </p:sp>
      <p:sp>
        <p:nvSpPr>
          <p:cNvPr id="3" name="Content Placeholder 2"/>
          <p:cNvSpPr>
            <a:spLocks noGrp="1"/>
          </p:cNvSpPr>
          <p:nvPr>
            <p:ph idx="1"/>
          </p:nvPr>
        </p:nvSpPr>
        <p:spPr>
          <a:xfrm>
            <a:off x="228600" y="2209800"/>
            <a:ext cx="8610600" cy="4114800"/>
          </a:xfrm>
        </p:spPr>
        <p:txBody>
          <a:bodyPr/>
          <a:lstStyle/>
          <a:p>
            <a:r>
              <a:rPr lang="en-US" dirty="0" smtClean="0"/>
              <a:t>2 CFR Part 400 (adopts 2 CFR part 200)</a:t>
            </a:r>
          </a:p>
          <a:p>
            <a:r>
              <a:rPr lang="en-US" dirty="0" smtClean="0"/>
              <a:t>2 CFR Part </a:t>
            </a:r>
            <a:r>
              <a:rPr lang="en-US" dirty="0"/>
              <a:t>415 – General </a:t>
            </a:r>
            <a:r>
              <a:rPr lang="en-US" dirty="0" err="1" smtClean="0"/>
              <a:t>Prog</a:t>
            </a:r>
            <a:r>
              <a:rPr lang="en-US" dirty="0" smtClean="0"/>
              <a:t> Admin </a:t>
            </a:r>
            <a:r>
              <a:rPr lang="en-US" dirty="0" err="1" smtClean="0"/>
              <a:t>Regs</a:t>
            </a:r>
            <a:endParaRPr lang="en-US" dirty="0"/>
          </a:p>
          <a:p>
            <a:r>
              <a:rPr lang="en-US" dirty="0" smtClean="0"/>
              <a:t>2 CFR Part </a:t>
            </a:r>
            <a:r>
              <a:rPr lang="en-US" dirty="0"/>
              <a:t>416 </a:t>
            </a:r>
            <a:r>
              <a:rPr lang="en-US" dirty="0" smtClean="0"/>
              <a:t>– State </a:t>
            </a:r>
            <a:r>
              <a:rPr lang="en-US" dirty="0"/>
              <a:t>and Local </a:t>
            </a:r>
            <a:r>
              <a:rPr lang="en-US" dirty="0" err="1" smtClean="0"/>
              <a:t>Govts</a:t>
            </a:r>
            <a:endParaRPr lang="en-US" dirty="0" smtClean="0"/>
          </a:p>
          <a:p>
            <a:r>
              <a:rPr lang="en-US" dirty="0"/>
              <a:t>2 CFR Part </a:t>
            </a:r>
            <a:r>
              <a:rPr lang="en-US" dirty="0" smtClean="0"/>
              <a:t>418 –</a:t>
            </a:r>
            <a:r>
              <a:rPr lang="en-US" dirty="0"/>
              <a:t> </a:t>
            </a:r>
            <a:r>
              <a:rPr lang="en-US" dirty="0" smtClean="0"/>
              <a:t>Lobbying</a:t>
            </a:r>
            <a:endParaRPr lang="en-US" dirty="0"/>
          </a:p>
          <a:p>
            <a:r>
              <a:rPr lang="en-US" dirty="0" smtClean="0"/>
              <a:t>2 CFR Part </a:t>
            </a:r>
            <a:r>
              <a:rPr lang="en-US" dirty="0"/>
              <a:t>422 – </a:t>
            </a:r>
            <a:r>
              <a:rPr lang="en-US" dirty="0" smtClean="0"/>
              <a:t>Research Misconduct</a:t>
            </a:r>
            <a:endParaRPr lang="en-US" dirty="0"/>
          </a:p>
          <a:p>
            <a:endParaRPr lang="en-US" dirty="0" smtClean="0"/>
          </a:p>
        </p:txBody>
      </p:sp>
    </p:spTree>
    <p:extLst>
      <p:ext uri="{BB962C8B-B14F-4D97-AF65-F5344CB8AC3E}">
        <p14:creationId xmlns:p14="http://schemas.microsoft.com/office/powerpoint/2010/main" val="169051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914400"/>
          </a:xfrm>
        </p:spPr>
        <p:txBody>
          <a:bodyPr/>
          <a:lstStyle/>
          <a:p>
            <a:r>
              <a:rPr lang="en-US" dirty="0" smtClean="0"/>
              <a:t>USDA Regulatory Changes</a:t>
            </a:r>
            <a:endParaRPr lang="en-US" dirty="0"/>
          </a:p>
        </p:txBody>
      </p:sp>
      <p:sp>
        <p:nvSpPr>
          <p:cNvPr id="3" name="Content Placeholder 2"/>
          <p:cNvSpPr>
            <a:spLocks noGrp="1"/>
          </p:cNvSpPr>
          <p:nvPr>
            <p:ph idx="1"/>
          </p:nvPr>
        </p:nvSpPr>
        <p:spPr>
          <a:xfrm>
            <a:off x="685800" y="1828800"/>
            <a:ext cx="7772400" cy="4038600"/>
          </a:xfrm>
        </p:spPr>
        <p:txBody>
          <a:bodyPr/>
          <a:lstStyle/>
          <a:p>
            <a:pPr marL="342900" lvl="1" indent="-342900">
              <a:buChar char="•"/>
            </a:pPr>
            <a:r>
              <a:rPr lang="en-US" sz="3200" dirty="0" smtClean="0">
                <a:cs typeface="+mn-cs"/>
              </a:rPr>
              <a:t>2 CFR part 400 series supersedes</a:t>
            </a:r>
            <a:endParaRPr lang="en-US" sz="3200" dirty="0">
              <a:cs typeface="+mn-cs"/>
            </a:endParaRPr>
          </a:p>
          <a:p>
            <a:pPr lvl="2"/>
            <a:r>
              <a:rPr lang="en-US" dirty="0"/>
              <a:t>7 CFR Part 3015 </a:t>
            </a:r>
            <a:endParaRPr lang="en-US" dirty="0" smtClean="0"/>
          </a:p>
          <a:p>
            <a:pPr lvl="2"/>
            <a:r>
              <a:rPr lang="en-US" dirty="0" smtClean="0"/>
              <a:t>7 </a:t>
            </a:r>
            <a:r>
              <a:rPr lang="en-US" dirty="0"/>
              <a:t>CFR Part 3016 </a:t>
            </a:r>
            <a:endParaRPr lang="en-US" dirty="0" smtClean="0"/>
          </a:p>
          <a:p>
            <a:pPr lvl="2"/>
            <a:r>
              <a:rPr lang="en-US" dirty="0" smtClean="0"/>
              <a:t>7 CFR Part 3018</a:t>
            </a:r>
          </a:p>
          <a:p>
            <a:pPr lvl="2"/>
            <a:r>
              <a:rPr lang="en-US" dirty="0" smtClean="0"/>
              <a:t>7 </a:t>
            </a:r>
            <a:r>
              <a:rPr lang="en-US" dirty="0"/>
              <a:t>CFR Part </a:t>
            </a:r>
            <a:r>
              <a:rPr lang="en-US" dirty="0" smtClean="0"/>
              <a:t>3019</a:t>
            </a:r>
          </a:p>
          <a:p>
            <a:pPr lvl="2"/>
            <a:r>
              <a:rPr lang="en-US" dirty="0" smtClean="0"/>
              <a:t>7 CFR Part 3022 </a:t>
            </a:r>
            <a:endParaRPr lang="en-US" dirty="0"/>
          </a:p>
          <a:p>
            <a:pPr lvl="2"/>
            <a:r>
              <a:rPr lang="en-US" dirty="0"/>
              <a:t>7 CFR Part 3052 </a:t>
            </a:r>
          </a:p>
          <a:p>
            <a:r>
              <a:rPr lang="en-US" dirty="0"/>
              <a:t>Update references in NIFA regulations</a:t>
            </a:r>
          </a:p>
          <a:p>
            <a:endParaRPr lang="en-US" dirty="0"/>
          </a:p>
        </p:txBody>
      </p:sp>
    </p:spTree>
    <p:extLst>
      <p:ext uri="{BB962C8B-B14F-4D97-AF65-F5344CB8AC3E}">
        <p14:creationId xmlns:p14="http://schemas.microsoft.com/office/powerpoint/2010/main" val="163148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629400" cy="914400"/>
          </a:xfrm>
        </p:spPr>
        <p:txBody>
          <a:bodyPr/>
          <a:lstStyle/>
          <a:p>
            <a:r>
              <a:rPr lang="en-US" sz="3600" b="1" dirty="0" smtClean="0">
                <a:latin typeface="Calibri" panose="020F0502020204030204" pitchFamily="34" charset="0"/>
              </a:rPr>
              <a:t/>
            </a:r>
            <a:br>
              <a:rPr lang="en-US" sz="3600" b="1" dirty="0" smtClean="0">
                <a:latin typeface="Calibri" panose="020F0502020204030204" pitchFamily="34" charset="0"/>
              </a:rPr>
            </a:br>
            <a:r>
              <a:rPr lang="en-US" sz="3600" b="1" dirty="0">
                <a:latin typeface="Calibri" panose="020F0502020204030204" pitchFamily="34" charset="0"/>
              </a:rPr>
              <a:t/>
            </a:r>
            <a:br>
              <a:rPr lang="en-US" sz="3600" b="1" dirty="0">
                <a:latin typeface="Calibri" panose="020F0502020204030204" pitchFamily="34" charset="0"/>
              </a:rPr>
            </a:br>
            <a:r>
              <a:rPr lang="en-US" sz="3600" b="1" dirty="0" smtClean="0">
                <a:latin typeface="Calibri" panose="020F0502020204030204" pitchFamily="34" charset="0"/>
              </a:rPr>
              <a:t>NIFA Competitive Grant Process</a:t>
            </a:r>
            <a:br>
              <a:rPr lang="en-US" sz="3600" b="1" dirty="0" smtClean="0">
                <a:latin typeface="Calibri" panose="020F0502020204030204" pitchFamily="34" charset="0"/>
              </a:rPr>
            </a:br>
            <a:endParaRPr lang="en-US" sz="3600" b="1"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3667899"/>
              </p:ext>
            </p:extLst>
          </p:nvPr>
        </p:nvGraphicFramePr>
        <p:xfrm>
          <a:off x="609600" y="11430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711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609600"/>
          </a:xfrm>
        </p:spPr>
        <p:txBody>
          <a:bodyPr/>
          <a:lstStyle/>
          <a:p>
            <a:r>
              <a:rPr lang="en-US" dirty="0" smtClean="0"/>
              <a:t>Request for Application (RFA)</a:t>
            </a:r>
            <a:endParaRPr lang="en-US" dirty="0"/>
          </a:p>
        </p:txBody>
      </p:sp>
      <p:sp>
        <p:nvSpPr>
          <p:cNvPr id="3" name="Content Placeholder 2"/>
          <p:cNvSpPr>
            <a:spLocks noGrp="1"/>
          </p:cNvSpPr>
          <p:nvPr>
            <p:ph idx="1"/>
          </p:nvPr>
        </p:nvSpPr>
        <p:spPr>
          <a:xfrm>
            <a:off x="457200" y="1752600"/>
            <a:ext cx="8305800" cy="4800600"/>
          </a:xfrm>
        </p:spPr>
        <p:txBody>
          <a:bodyPr/>
          <a:lstStyle/>
          <a:p>
            <a:r>
              <a:rPr lang="en-US" sz="1800" b="1" dirty="0"/>
              <a:t>Recently released RFAs and RFAs with an approaching deadline</a:t>
            </a:r>
            <a:endParaRPr lang="en-US" sz="1800" dirty="0"/>
          </a:p>
          <a:p>
            <a:pPr lvl="1"/>
            <a:r>
              <a:rPr lang="en-US" sz="1800" dirty="0"/>
              <a:t>There is a link on the NIFA home page</a:t>
            </a:r>
            <a:r>
              <a:rPr lang="en-US" sz="1800" b="1" dirty="0"/>
              <a:t> (</a:t>
            </a:r>
            <a:r>
              <a:rPr lang="en-US" sz="1800" b="1" u="sng" dirty="0">
                <a:hlinkClick r:id="rId2"/>
              </a:rPr>
              <a:t>www.NIFA.usda.gov</a:t>
            </a:r>
            <a:r>
              <a:rPr lang="en-US" sz="1800" b="1" dirty="0"/>
              <a:t>) </a:t>
            </a:r>
            <a:r>
              <a:rPr lang="en-US" sz="1800" dirty="0"/>
              <a:t>to a listing of RFAs meeting this description.  </a:t>
            </a:r>
            <a:endParaRPr lang="en-US" sz="1800" dirty="0" smtClean="0"/>
          </a:p>
          <a:p>
            <a:pPr marL="457200" lvl="1" indent="0">
              <a:buNone/>
            </a:pPr>
            <a:endParaRPr lang="en-US" sz="1800" dirty="0"/>
          </a:p>
          <a:p>
            <a:r>
              <a:rPr lang="en-US" sz="1800" b="1" dirty="0"/>
              <a:t>Request for Application anticipated to be released in near term</a:t>
            </a:r>
            <a:endParaRPr lang="en-US" sz="1800" dirty="0"/>
          </a:p>
          <a:p>
            <a:pPr lvl="1"/>
            <a:r>
              <a:rPr lang="en-US" sz="1800" dirty="0"/>
              <a:t>National Robotics Initiative (NRI)</a:t>
            </a:r>
          </a:p>
          <a:p>
            <a:pPr lvl="2"/>
            <a:r>
              <a:rPr lang="en-US" sz="1800" dirty="0"/>
              <a:t>Supported by multiple agencies of the federal government including the National Science Foundation (NSF), the National Aeronautics and Space Administration (NASA), the National Institutes of Health (NIH), the U.S. Department of Agriculture (USDA), and the U.S. Department of Defense (DOD).  </a:t>
            </a:r>
          </a:p>
          <a:p>
            <a:pPr lvl="2"/>
            <a:r>
              <a:rPr lang="en-US" sz="1800" dirty="0"/>
              <a:t>NSF publishes</a:t>
            </a:r>
          </a:p>
          <a:p>
            <a:pPr lvl="1"/>
            <a:r>
              <a:rPr lang="en-US" sz="1800" dirty="0"/>
              <a:t>AFRI - NIFA Fellowships</a:t>
            </a:r>
          </a:p>
          <a:p>
            <a:pPr lvl="1"/>
            <a:r>
              <a:rPr lang="en-US" sz="1800" dirty="0"/>
              <a:t>Biomass Research Development Initiative (BRDI)</a:t>
            </a:r>
          </a:p>
          <a:p>
            <a:pPr lvl="1"/>
            <a:r>
              <a:rPr lang="en-US" sz="1800" dirty="0"/>
              <a:t>Food Insecurity Nutrition Incentive</a:t>
            </a:r>
          </a:p>
          <a:p>
            <a:endParaRPr lang="en-US" sz="1800" dirty="0"/>
          </a:p>
        </p:txBody>
      </p:sp>
    </p:spTree>
    <p:extLst>
      <p:ext uri="{BB962C8B-B14F-4D97-AF65-F5344CB8AC3E}">
        <p14:creationId xmlns:p14="http://schemas.microsoft.com/office/powerpoint/2010/main" val="160070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077200" cy="1143000"/>
          </a:xfrm>
        </p:spPr>
        <p:txBody>
          <a:bodyPr/>
          <a:lstStyle/>
          <a:p>
            <a:r>
              <a:rPr lang="en-US" dirty="0" smtClean="0"/>
              <a:t>Financial Reporting in </a:t>
            </a:r>
            <a:r>
              <a:rPr lang="en-US" dirty="0" err="1" smtClean="0"/>
              <a:t>REEport</a:t>
            </a:r>
            <a:endParaRPr lang="en-US" dirty="0"/>
          </a:p>
        </p:txBody>
      </p:sp>
      <p:sp>
        <p:nvSpPr>
          <p:cNvPr id="3" name="Content Placeholder 2"/>
          <p:cNvSpPr>
            <a:spLocks noGrp="1"/>
          </p:cNvSpPr>
          <p:nvPr>
            <p:ph idx="1"/>
          </p:nvPr>
        </p:nvSpPr>
        <p:spPr>
          <a:xfrm>
            <a:off x="685800" y="2209800"/>
            <a:ext cx="8077200" cy="4267200"/>
          </a:xfrm>
        </p:spPr>
        <p:txBody>
          <a:bodyPr/>
          <a:lstStyle/>
          <a:p>
            <a:r>
              <a:rPr lang="en-US" sz="2400" dirty="0" smtClean="0"/>
              <a:t>AD – 419, </a:t>
            </a:r>
            <a:r>
              <a:rPr lang="en-US" sz="2400" dirty="0"/>
              <a:t>“Funding and Staff Support</a:t>
            </a:r>
            <a:r>
              <a:rPr lang="en-US" sz="2400" dirty="0" smtClean="0"/>
              <a:t>” from CRIS will be </a:t>
            </a:r>
            <a:r>
              <a:rPr lang="en-US" sz="2400" dirty="0"/>
              <a:t>called “</a:t>
            </a:r>
            <a:r>
              <a:rPr lang="en-US" sz="2400" dirty="0" err="1"/>
              <a:t>REEport</a:t>
            </a:r>
            <a:r>
              <a:rPr lang="en-US" sz="2400" dirty="0"/>
              <a:t> Project Financial Report” </a:t>
            </a:r>
            <a:r>
              <a:rPr lang="en-US" sz="2400" dirty="0" smtClean="0"/>
              <a:t>in </a:t>
            </a:r>
            <a:r>
              <a:rPr lang="en-US" sz="2400" dirty="0" err="1" smtClean="0"/>
              <a:t>REEport</a:t>
            </a:r>
            <a:endParaRPr lang="en-US" sz="2400" dirty="0" smtClean="0"/>
          </a:p>
          <a:p>
            <a:pPr lvl="1"/>
            <a:r>
              <a:rPr lang="en-US" sz="2000" dirty="0" smtClean="0"/>
              <a:t>Allows </a:t>
            </a:r>
            <a:r>
              <a:rPr lang="en-US" sz="2000" dirty="0"/>
              <a:t>NIFA to report to Congress and stakeholders more comprehensively at the project level </a:t>
            </a:r>
            <a:r>
              <a:rPr lang="en-US" sz="2000" dirty="0" smtClean="0"/>
              <a:t>on </a:t>
            </a:r>
            <a:r>
              <a:rPr lang="en-US" sz="2000" dirty="0"/>
              <a:t>funds that support and are leveraged in specific subject areas.</a:t>
            </a:r>
            <a:endParaRPr lang="en-US" sz="2000" dirty="0" smtClean="0"/>
          </a:p>
          <a:p>
            <a:pPr lvl="1"/>
            <a:r>
              <a:rPr lang="en-US" sz="2000" dirty="0" smtClean="0"/>
              <a:t>Actual </a:t>
            </a:r>
            <a:r>
              <a:rPr lang="en-US" sz="2000" dirty="0"/>
              <a:t>data fields are the </a:t>
            </a:r>
            <a:r>
              <a:rPr lang="en-US" sz="2000" dirty="0" smtClean="0"/>
              <a:t>same</a:t>
            </a:r>
          </a:p>
          <a:p>
            <a:pPr lvl="1"/>
            <a:r>
              <a:rPr lang="en-US" sz="2000" dirty="0" smtClean="0"/>
              <a:t>Functionality is different</a:t>
            </a:r>
          </a:p>
          <a:p>
            <a:pPr lvl="2"/>
            <a:r>
              <a:rPr lang="en-US" sz="1600" dirty="0" smtClean="0"/>
              <a:t>Training:  Online </a:t>
            </a:r>
            <a:r>
              <a:rPr lang="en-US" sz="1600" dirty="0"/>
              <a:t>documentation and webinars (go to </a:t>
            </a:r>
            <a:r>
              <a:rPr lang="en-US" sz="1600" u="sng" dirty="0">
                <a:hlinkClick r:id="rId2"/>
              </a:rPr>
              <a:t>http://www.csrees.usda.gov/about/strat_plan_web.html</a:t>
            </a:r>
            <a:r>
              <a:rPr lang="en-US" sz="1600" dirty="0"/>
              <a:t> to sign up for webinar email </a:t>
            </a:r>
            <a:r>
              <a:rPr lang="en-US" sz="1600" dirty="0" smtClean="0"/>
              <a:t>notifications)</a:t>
            </a:r>
          </a:p>
          <a:p>
            <a:pPr marL="0" lvl="0" indent="0">
              <a:buNone/>
            </a:pPr>
            <a:endParaRPr lang="en-US" sz="2400" dirty="0"/>
          </a:p>
        </p:txBody>
      </p:sp>
    </p:spTree>
    <p:extLst>
      <p:ext uri="{BB962C8B-B14F-4D97-AF65-F5344CB8AC3E}">
        <p14:creationId xmlns:p14="http://schemas.microsoft.com/office/powerpoint/2010/main" val="160317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305800" cy="1143000"/>
          </a:xfrm>
        </p:spPr>
        <p:txBody>
          <a:bodyPr/>
          <a:lstStyle/>
          <a:p>
            <a:r>
              <a:rPr lang="en-US" dirty="0"/>
              <a:t>Financial Reporting in </a:t>
            </a:r>
            <a:r>
              <a:rPr lang="en-US" dirty="0" err="1"/>
              <a:t>REEport</a:t>
            </a:r>
            <a:endParaRPr lang="en-US" dirty="0"/>
          </a:p>
        </p:txBody>
      </p:sp>
      <p:sp>
        <p:nvSpPr>
          <p:cNvPr id="3" name="Content Placeholder 2"/>
          <p:cNvSpPr>
            <a:spLocks noGrp="1"/>
          </p:cNvSpPr>
          <p:nvPr>
            <p:ph idx="1"/>
          </p:nvPr>
        </p:nvSpPr>
        <p:spPr>
          <a:xfrm>
            <a:off x="152400" y="2209800"/>
            <a:ext cx="8839200" cy="4343400"/>
          </a:xfrm>
        </p:spPr>
        <p:txBody>
          <a:bodyPr/>
          <a:lstStyle/>
          <a:p>
            <a:r>
              <a:rPr lang="en-US" sz="2400" dirty="0" smtClean="0"/>
              <a:t>All FY14 </a:t>
            </a:r>
            <a:r>
              <a:rPr lang="en-US" sz="2400" u="sng" dirty="0" smtClean="0"/>
              <a:t>Capacity</a:t>
            </a:r>
            <a:r>
              <a:rPr lang="en-US" sz="2400" dirty="0" smtClean="0"/>
              <a:t> </a:t>
            </a:r>
            <a:r>
              <a:rPr lang="en-US" sz="2400" dirty="0"/>
              <a:t>projects </a:t>
            </a:r>
            <a:r>
              <a:rPr lang="en-US" sz="2400" dirty="0" smtClean="0"/>
              <a:t>are to use </a:t>
            </a:r>
            <a:r>
              <a:rPr lang="en-US" sz="2400" dirty="0" err="1"/>
              <a:t>REEport</a:t>
            </a:r>
            <a:r>
              <a:rPr lang="en-US" sz="2400" dirty="0"/>
              <a:t> </a:t>
            </a:r>
            <a:endParaRPr lang="en-US" sz="2400" dirty="0" smtClean="0"/>
          </a:p>
          <a:p>
            <a:pPr lvl="1"/>
            <a:r>
              <a:rPr lang="en-US" sz="2000" dirty="0" smtClean="0"/>
              <a:t>due </a:t>
            </a:r>
            <a:r>
              <a:rPr lang="en-US" sz="2000" dirty="0"/>
              <a:t>by Feb 1, </a:t>
            </a:r>
            <a:r>
              <a:rPr lang="en-US" sz="2000" dirty="0" smtClean="0"/>
              <a:t>2015</a:t>
            </a:r>
            <a:endParaRPr lang="en-US" sz="2000" dirty="0"/>
          </a:p>
          <a:p>
            <a:pPr lvl="0"/>
            <a:r>
              <a:rPr lang="en-US" sz="2400" dirty="0" smtClean="0"/>
              <a:t>Non-Capacity </a:t>
            </a:r>
            <a:r>
              <a:rPr lang="en-US" sz="2400" dirty="0"/>
              <a:t>Projects is being reinstated (official Memo to be released soon</a:t>
            </a:r>
            <a:r>
              <a:rPr lang="en-US" sz="2400" dirty="0" smtClean="0"/>
              <a:t>)</a:t>
            </a:r>
          </a:p>
          <a:p>
            <a:pPr lvl="1"/>
            <a:r>
              <a:rPr lang="en-US" sz="1800" dirty="0" smtClean="0"/>
              <a:t>This </a:t>
            </a:r>
            <a:r>
              <a:rPr lang="en-US" sz="1800" dirty="0"/>
              <a:t>requirement will only apply to awards made beginning October 1, 2014 (modified award terms and conditions will be included in new awards and awards receiving an increment of funding).  </a:t>
            </a:r>
            <a:endParaRPr lang="en-US" sz="1800" dirty="0" smtClean="0"/>
          </a:p>
          <a:p>
            <a:r>
              <a:rPr lang="en-US" sz="2400" dirty="0" err="1"/>
              <a:t>REEport</a:t>
            </a:r>
            <a:r>
              <a:rPr lang="en-US" sz="2400" dirty="0"/>
              <a:t> Contact - Katelyn Sellers </a:t>
            </a:r>
            <a:r>
              <a:rPr lang="en-US" sz="2400" dirty="0" smtClean="0"/>
              <a:t>at </a:t>
            </a:r>
            <a:r>
              <a:rPr lang="en-US" sz="2400" dirty="0" smtClean="0">
                <a:hlinkClick r:id="rId2"/>
              </a:rPr>
              <a:t>ksellers@nifa.usda.gov</a:t>
            </a:r>
            <a:endParaRPr lang="en-US" sz="2400" dirty="0"/>
          </a:p>
          <a:p>
            <a:endParaRPr lang="en-US" dirty="0"/>
          </a:p>
        </p:txBody>
      </p:sp>
    </p:spTree>
    <p:extLst>
      <p:ext uri="{BB962C8B-B14F-4D97-AF65-F5344CB8AC3E}">
        <p14:creationId xmlns:p14="http://schemas.microsoft.com/office/powerpoint/2010/main" val="136134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rPr>
              <a:t>Contact Information</a:t>
            </a:r>
            <a:br>
              <a:rPr lang="en-US" b="1" dirty="0" smtClean="0">
                <a:latin typeface="Calibri" panose="020F0502020204030204" pitchFamily="34" charset="0"/>
              </a:rPr>
            </a:br>
            <a:r>
              <a:rPr lang="en-US" sz="3200" b="1" dirty="0" smtClean="0">
                <a:latin typeface="Calibri" panose="020F0502020204030204" pitchFamily="34" charset="0"/>
              </a:rPr>
              <a:t>Office of Grants and Financial Management</a:t>
            </a:r>
            <a:br>
              <a:rPr lang="en-US" sz="3200" b="1" dirty="0" smtClean="0">
                <a:latin typeface="Calibri" panose="020F0502020204030204" pitchFamily="34" charset="0"/>
              </a:rPr>
            </a:br>
            <a:endParaRPr lang="en-US" sz="3200" b="1" dirty="0">
              <a:latin typeface="Calibri" panose="020F0502020204030204" pitchFamily="34" charset="0"/>
            </a:endParaRPr>
          </a:p>
        </p:txBody>
      </p:sp>
      <p:sp>
        <p:nvSpPr>
          <p:cNvPr id="3" name="Content Placeholder 2"/>
          <p:cNvSpPr>
            <a:spLocks noGrp="1"/>
          </p:cNvSpPr>
          <p:nvPr>
            <p:ph idx="1"/>
          </p:nvPr>
        </p:nvSpPr>
        <p:spPr>
          <a:xfrm>
            <a:off x="838200" y="2286000"/>
            <a:ext cx="4191000" cy="4419600"/>
          </a:xfrm>
        </p:spPr>
        <p:txBody>
          <a:bodyPr/>
          <a:lstStyle/>
          <a:p>
            <a:pPr marL="0" indent="0">
              <a:buNone/>
            </a:pPr>
            <a:r>
              <a:rPr lang="en-US" sz="2800" b="1" dirty="0" smtClean="0">
                <a:latin typeface="Calibri" panose="020F0502020204030204" pitchFamily="34" charset="0"/>
              </a:rPr>
              <a:t>Maria Koszalka</a:t>
            </a:r>
          </a:p>
          <a:p>
            <a:pPr marL="0" indent="0">
              <a:buNone/>
            </a:pPr>
            <a:r>
              <a:rPr lang="en-US" sz="2800" dirty="0" smtClean="0">
                <a:latin typeface="Calibri" panose="020F0502020204030204" pitchFamily="34" charset="0"/>
              </a:rPr>
              <a:t>Policy &amp; Oversight Division Director</a:t>
            </a:r>
          </a:p>
          <a:p>
            <a:pPr marL="0" indent="0">
              <a:buNone/>
            </a:pPr>
            <a:r>
              <a:rPr lang="en-US" sz="2800" b="1" dirty="0" smtClean="0">
                <a:latin typeface="Calibri" panose="020F0502020204030204" pitchFamily="34" charset="0"/>
              </a:rPr>
              <a:t>Lisa Scott-Morring</a:t>
            </a:r>
          </a:p>
          <a:p>
            <a:pPr marL="0" indent="0">
              <a:buNone/>
            </a:pPr>
            <a:r>
              <a:rPr lang="en-US" sz="2800" dirty="0" smtClean="0">
                <a:latin typeface="Calibri" panose="020F0502020204030204" pitchFamily="34" charset="0"/>
              </a:rPr>
              <a:t>Policy Branch Chief,</a:t>
            </a:r>
          </a:p>
          <a:p>
            <a:pPr marL="0" indent="0">
              <a:buNone/>
            </a:pPr>
            <a:r>
              <a:rPr lang="en-US" sz="2800" dirty="0" smtClean="0">
                <a:latin typeface="Calibri" panose="020F0502020204030204" pitchFamily="34" charset="0"/>
              </a:rPr>
              <a:t>Policy </a:t>
            </a:r>
            <a:r>
              <a:rPr lang="en-US" sz="2800" dirty="0">
                <a:latin typeface="Calibri" panose="020F0502020204030204" pitchFamily="34" charset="0"/>
              </a:rPr>
              <a:t>&amp; Oversight Division </a:t>
            </a:r>
          </a:p>
          <a:p>
            <a:pPr marL="0" indent="0">
              <a:buNone/>
            </a:pPr>
            <a:r>
              <a:rPr lang="en-US" sz="2800" b="1" dirty="0" smtClean="0">
                <a:latin typeface="Calibri" panose="020F0502020204030204" pitchFamily="34" charset="0"/>
              </a:rPr>
              <a:t>Melanie Krizmanich</a:t>
            </a:r>
          </a:p>
          <a:p>
            <a:pPr marL="0" indent="0">
              <a:buNone/>
            </a:pPr>
            <a:r>
              <a:rPr lang="en-US" sz="2800" dirty="0" smtClean="0">
                <a:latin typeface="Calibri" panose="020F0502020204030204" pitchFamily="34" charset="0"/>
              </a:rPr>
              <a:t>Senior Policy Specialist,</a:t>
            </a:r>
            <a:endParaRPr lang="en-US" sz="2800" dirty="0">
              <a:latin typeface="Calibri" panose="020F0502020204030204" pitchFamily="34" charset="0"/>
            </a:endParaRPr>
          </a:p>
          <a:p>
            <a:pPr marL="0" indent="0">
              <a:buNone/>
            </a:pPr>
            <a:r>
              <a:rPr lang="en-US" sz="2800" dirty="0">
                <a:latin typeface="Calibri" panose="020F0502020204030204" pitchFamily="34" charset="0"/>
              </a:rPr>
              <a:t>Policy &amp; Oversight Division </a:t>
            </a:r>
          </a:p>
          <a:p>
            <a:pPr marL="0" indent="0">
              <a:buNone/>
            </a:pPr>
            <a:endParaRPr lang="en-US" sz="2800" dirty="0" smtClean="0">
              <a:latin typeface="Calibri" panose="020F0502020204030204" pitchFamily="34" charset="0"/>
            </a:endParaRPr>
          </a:p>
        </p:txBody>
      </p:sp>
      <p:sp>
        <p:nvSpPr>
          <p:cNvPr id="4" name="Content Placeholder 2"/>
          <p:cNvSpPr txBox="1">
            <a:spLocks/>
          </p:cNvSpPr>
          <p:nvPr/>
        </p:nvSpPr>
        <p:spPr bwMode="auto">
          <a:xfrm>
            <a:off x="5029200" y="2590800"/>
            <a:ext cx="41148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US" sz="2000" b="1" kern="0" dirty="0" smtClean="0">
                <a:latin typeface="Calibri" panose="020F0502020204030204" pitchFamily="34" charset="0"/>
                <a:hlinkClick r:id="rId3"/>
              </a:rPr>
              <a:t>Maria.Koszalka@nifa.usda.gov</a:t>
            </a:r>
            <a:endParaRPr lang="en-US" sz="2000" b="1" kern="0" dirty="0" smtClean="0">
              <a:latin typeface="Calibri" panose="020F0502020204030204" pitchFamily="34" charset="0"/>
            </a:endParaRPr>
          </a:p>
          <a:p>
            <a:pPr marL="0" indent="0" eaLnBrk="1" hangingPunct="1">
              <a:buFontTx/>
              <a:buNone/>
            </a:pPr>
            <a:r>
              <a:rPr lang="en-US" sz="2000" b="1" kern="0" dirty="0" smtClean="0">
                <a:latin typeface="Calibri" panose="020F0502020204030204" pitchFamily="34" charset="0"/>
              </a:rPr>
              <a:t>PHONE: (202) 401-4325</a:t>
            </a:r>
          </a:p>
          <a:p>
            <a:pPr marL="0" indent="0" eaLnBrk="1" hangingPunct="1">
              <a:buFontTx/>
              <a:buNone/>
            </a:pPr>
            <a:endParaRPr lang="en-US" sz="2000" b="1" kern="0" dirty="0" smtClean="0">
              <a:latin typeface="Calibri" panose="020F0502020204030204" pitchFamily="34" charset="0"/>
            </a:endParaRPr>
          </a:p>
          <a:p>
            <a:pPr marL="0" indent="0" eaLnBrk="1" hangingPunct="1">
              <a:buFontTx/>
              <a:buNone/>
            </a:pPr>
            <a:r>
              <a:rPr lang="en-US" sz="2000" b="1" kern="0" dirty="0" smtClean="0">
                <a:latin typeface="Calibri" panose="020F0502020204030204" pitchFamily="34" charset="0"/>
                <a:hlinkClick r:id="rId4"/>
              </a:rPr>
              <a:t>Lisa.Scott-Morring@nifa.usda.gov</a:t>
            </a:r>
            <a:endParaRPr lang="en-US" sz="2000" b="1" kern="0" dirty="0" smtClean="0">
              <a:latin typeface="Calibri" panose="020F0502020204030204" pitchFamily="34" charset="0"/>
            </a:endParaRPr>
          </a:p>
          <a:p>
            <a:pPr marL="0" indent="0" eaLnBrk="1" hangingPunct="1">
              <a:buFontTx/>
              <a:buNone/>
            </a:pPr>
            <a:r>
              <a:rPr lang="en-US" sz="2000" b="1" kern="0" dirty="0" smtClean="0">
                <a:latin typeface="Calibri" panose="020F0502020204030204" pitchFamily="34" charset="0"/>
              </a:rPr>
              <a:t>PHONE: (202) 401-4515</a:t>
            </a:r>
          </a:p>
          <a:p>
            <a:pPr marL="0" indent="0" eaLnBrk="1" hangingPunct="1">
              <a:buFontTx/>
              <a:buNone/>
            </a:pPr>
            <a:endParaRPr lang="en-US" sz="2000" b="1" kern="0" dirty="0">
              <a:latin typeface="Calibri" panose="020F0502020204030204" pitchFamily="34" charset="0"/>
            </a:endParaRPr>
          </a:p>
          <a:p>
            <a:pPr marL="0" indent="0" eaLnBrk="1" hangingPunct="1">
              <a:buFontTx/>
              <a:buNone/>
            </a:pPr>
            <a:endParaRPr lang="en-US" sz="2000" b="1" kern="0" dirty="0" smtClean="0">
              <a:latin typeface="Calibri" panose="020F0502020204030204" pitchFamily="34" charset="0"/>
              <a:hlinkClick r:id="rId5"/>
            </a:endParaRPr>
          </a:p>
          <a:p>
            <a:pPr marL="0" indent="0" eaLnBrk="1" hangingPunct="1">
              <a:buFontTx/>
              <a:buNone/>
            </a:pPr>
            <a:r>
              <a:rPr lang="en-US" sz="2000" b="1" kern="0" dirty="0" smtClean="0">
                <a:latin typeface="Calibri" panose="020F0502020204030204" pitchFamily="34" charset="0"/>
                <a:hlinkClick r:id="rId5"/>
              </a:rPr>
              <a:t>mkrizmanich@nifa.usda.gov</a:t>
            </a:r>
            <a:endParaRPr lang="en-US" sz="2000" b="1" kern="0" dirty="0" smtClean="0">
              <a:latin typeface="Calibri" panose="020F0502020204030204" pitchFamily="34" charset="0"/>
            </a:endParaRPr>
          </a:p>
          <a:p>
            <a:pPr marL="0" indent="0" eaLnBrk="1" hangingPunct="1">
              <a:buFontTx/>
              <a:buNone/>
            </a:pPr>
            <a:r>
              <a:rPr lang="en-US" sz="2000" b="1" kern="0" dirty="0" smtClean="0">
                <a:latin typeface="Calibri" panose="020F0502020204030204" pitchFamily="34" charset="0"/>
              </a:rPr>
              <a:t>PHONE: (202) 401-1762</a:t>
            </a:r>
          </a:p>
          <a:p>
            <a:pPr marL="0" indent="0" eaLnBrk="1" hangingPunct="1">
              <a:buFontTx/>
              <a:buNone/>
            </a:pPr>
            <a:endParaRPr lang="en-US" sz="2000" b="1" kern="0" dirty="0">
              <a:latin typeface="Calibri" panose="020F0502020204030204" pitchFamily="34" charset="0"/>
            </a:endParaRPr>
          </a:p>
          <a:p>
            <a:pPr marL="0" indent="0" eaLnBrk="1" hangingPunct="1">
              <a:buFontTx/>
              <a:buNone/>
            </a:pPr>
            <a:endParaRPr lang="en-US" sz="2000" b="1" kern="0" dirty="0" smtClean="0">
              <a:latin typeface="Calibri" panose="020F0502020204030204" pitchFamily="34" charset="0"/>
            </a:endParaRPr>
          </a:p>
          <a:p>
            <a:pPr marL="0" indent="0" eaLnBrk="1" hangingPunct="1">
              <a:buFontTx/>
              <a:buNone/>
            </a:pPr>
            <a:endParaRPr lang="en-US" sz="2000" b="1" kern="0" dirty="0">
              <a:latin typeface="Calibri" panose="020F0502020204030204" pitchFamily="34" charset="0"/>
            </a:endParaRPr>
          </a:p>
          <a:p>
            <a:pPr marL="0" indent="0" eaLnBrk="1" hangingPunct="1">
              <a:buFontTx/>
              <a:buNone/>
            </a:pPr>
            <a:endParaRPr lang="en-US" sz="2000" b="1" kern="0" dirty="0">
              <a:latin typeface="Calibri" panose="020F0502020204030204" pitchFamily="34" charset="0"/>
            </a:endParaRPr>
          </a:p>
        </p:txBody>
      </p:sp>
      <p:cxnSp>
        <p:nvCxnSpPr>
          <p:cNvPr id="5" name="Straight Connector 4"/>
          <p:cNvCxnSpPr/>
          <p:nvPr/>
        </p:nvCxnSpPr>
        <p:spPr bwMode="auto">
          <a:xfrm>
            <a:off x="533400" y="2286000"/>
            <a:ext cx="79248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652951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685800"/>
            <a:ext cx="9144000" cy="1143000"/>
          </a:xfrm>
        </p:spPr>
        <p:txBody>
          <a:bodyPr/>
          <a:lstStyle/>
          <a:p>
            <a:r>
              <a:rPr lang="en-US" altLang="en-US" sz="3600" b="1" dirty="0" smtClean="0">
                <a:latin typeface="Calibri" panose="020F0502020204030204" pitchFamily="34" charset="0"/>
              </a:rPr>
              <a:t>The National Institute of Food and Agriculture</a:t>
            </a:r>
            <a:endParaRPr lang="en-US" altLang="en-US" sz="3600" b="1" dirty="0">
              <a:latin typeface="Calibri" panose="020F0502020204030204" pitchFamily="34" charset="0"/>
            </a:endParaRPr>
          </a:p>
        </p:txBody>
      </p:sp>
      <p:sp>
        <p:nvSpPr>
          <p:cNvPr id="3075" name="Rectangle 3"/>
          <p:cNvSpPr>
            <a:spLocks noGrp="1" noChangeArrowheads="1"/>
          </p:cNvSpPr>
          <p:nvPr>
            <p:ph type="body" idx="1"/>
          </p:nvPr>
        </p:nvSpPr>
        <p:spPr>
          <a:xfrm>
            <a:off x="685800" y="1676400"/>
            <a:ext cx="7772400" cy="3657600"/>
          </a:xfrm>
        </p:spPr>
        <p:txBody>
          <a:bodyPr/>
          <a:lstStyle/>
          <a:p>
            <a:pPr marL="0" indent="0">
              <a:buNone/>
            </a:pPr>
            <a:r>
              <a:rPr lang="en-US" sz="2800" dirty="0">
                <a:solidFill>
                  <a:schemeClr val="tx1"/>
                </a:solidFill>
                <a:latin typeface="Calibri" panose="020F0502020204030204" pitchFamily="34" charset="0"/>
              </a:rPr>
              <a:t>The National Institute of Food and Agriculture (NIFA) is an agency within the U.S. Department of Agriculture (USDA</a:t>
            </a:r>
            <a:r>
              <a:rPr lang="en-US" sz="2800" dirty="0" smtClean="0">
                <a:solidFill>
                  <a:schemeClr val="tx1"/>
                </a:solidFill>
                <a:latin typeface="Calibri" panose="020F0502020204030204" pitchFamily="34" charset="0"/>
              </a:rPr>
              <a:t>). </a:t>
            </a:r>
            <a:r>
              <a:rPr lang="en-US" sz="2800" dirty="0">
                <a:solidFill>
                  <a:schemeClr val="tx1"/>
                </a:solidFill>
                <a:latin typeface="Calibri" panose="020F0502020204030204" pitchFamily="34" charset="0"/>
              </a:rPr>
              <a:t>Congress created NIFA through the Food, Conservation, and Energy Act of 2008. NIFA replaced the former Cooperative State Research, Education, and Extension Service (CSREES), which had been in existence since 1994</a:t>
            </a:r>
            <a:r>
              <a:rPr lang="en-US" sz="2800" dirty="0" smtClean="0">
                <a:solidFill>
                  <a:schemeClr val="tx1"/>
                </a:solidFill>
                <a:latin typeface="Calibri" panose="020F0502020204030204" pitchFamily="34" charset="0"/>
              </a:rPr>
              <a:t>.</a:t>
            </a:r>
          </a:p>
          <a:p>
            <a:pPr marL="0" indent="0">
              <a:buNone/>
            </a:pPr>
            <a:endParaRPr lang="en-US" altLang="en-US" sz="1200" dirty="0">
              <a:latin typeface="Calibri" panose="020F0502020204030204" pitchFamily="34" charset="0"/>
            </a:endParaRPr>
          </a:p>
          <a:p>
            <a:pPr marL="0" indent="0">
              <a:buNone/>
            </a:pPr>
            <a:r>
              <a:rPr lang="en-US" sz="2800" dirty="0">
                <a:solidFill>
                  <a:schemeClr val="tx1"/>
                </a:solidFill>
                <a:latin typeface="Calibri" panose="020F0502020204030204" pitchFamily="34" charset="0"/>
              </a:rPr>
              <a:t>NIFA is one of four USDA agencies that make up its Research, Education, and Economics (REE</a:t>
            </a:r>
            <a:r>
              <a:rPr lang="en-US" sz="2800" dirty="0" smtClean="0">
                <a:solidFill>
                  <a:schemeClr val="tx1"/>
                </a:solidFill>
                <a:latin typeface="Calibri" panose="020F0502020204030204" pitchFamily="34" charset="0"/>
              </a:rPr>
              <a:t>) mission </a:t>
            </a:r>
            <a:r>
              <a:rPr lang="en-US" sz="2800" dirty="0">
                <a:solidFill>
                  <a:schemeClr val="tx1"/>
                </a:solidFill>
                <a:latin typeface="Calibri" panose="020F0502020204030204" pitchFamily="34" charset="0"/>
              </a:rPr>
              <a:t>area. </a:t>
            </a:r>
            <a:endParaRPr lang="en-US" altLang="en-US" sz="2800" dirty="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685800"/>
            <a:ext cx="9144000" cy="1143000"/>
          </a:xfrm>
        </p:spPr>
        <p:txBody>
          <a:bodyPr/>
          <a:lstStyle/>
          <a:p>
            <a:r>
              <a:rPr lang="en-US" altLang="en-US" sz="3600" b="1" dirty="0" smtClean="0">
                <a:latin typeface="Calibri" panose="020F0502020204030204" pitchFamily="34" charset="0"/>
              </a:rPr>
              <a:t>The National Institute of Food and Agriculture</a:t>
            </a:r>
            <a:endParaRPr lang="en-US" altLang="en-US" sz="3600" b="1" dirty="0">
              <a:latin typeface="Calibri" panose="020F0502020204030204" pitchFamily="34" charset="0"/>
            </a:endParaRPr>
          </a:p>
        </p:txBody>
      </p:sp>
      <p:sp>
        <p:nvSpPr>
          <p:cNvPr id="3075" name="Rectangle 3"/>
          <p:cNvSpPr>
            <a:spLocks noGrp="1" noChangeArrowheads="1"/>
          </p:cNvSpPr>
          <p:nvPr>
            <p:ph type="body" idx="1"/>
          </p:nvPr>
        </p:nvSpPr>
        <p:spPr>
          <a:xfrm>
            <a:off x="685800" y="1676400"/>
            <a:ext cx="7772400" cy="3657600"/>
          </a:xfrm>
        </p:spPr>
        <p:txBody>
          <a:bodyPr/>
          <a:lstStyle/>
          <a:p>
            <a:pPr marL="0" indent="0">
              <a:buNone/>
            </a:pPr>
            <a:r>
              <a:rPr lang="en-US" sz="2400" dirty="0">
                <a:solidFill>
                  <a:schemeClr val="tx1"/>
                </a:solidFill>
                <a:latin typeface="Calibri" panose="020F0502020204030204" pitchFamily="34" charset="0"/>
              </a:rPr>
              <a:t>NIFA's mission is to lead food and agricultural sciences to create a better future for the Nation and the world by supporting research, education, and extension programs in the Land-Grant University System and other partner organizations. </a:t>
            </a:r>
            <a:endParaRPr lang="en-US" sz="2400" dirty="0" smtClean="0">
              <a:solidFill>
                <a:schemeClr val="tx1"/>
              </a:solidFill>
              <a:latin typeface="Calibri" panose="020F0502020204030204" pitchFamily="34" charset="0"/>
            </a:endParaRPr>
          </a:p>
          <a:p>
            <a:pPr marL="0" indent="0">
              <a:buNone/>
            </a:pPr>
            <a:endParaRPr lang="en-US" sz="1100" dirty="0" smtClean="0">
              <a:solidFill>
                <a:schemeClr val="tx1"/>
              </a:solidFill>
              <a:latin typeface="Calibri" panose="020F0502020204030204" pitchFamily="34" charset="0"/>
            </a:endParaRPr>
          </a:p>
          <a:p>
            <a:pPr marL="0" indent="0">
              <a:buNone/>
            </a:pPr>
            <a:r>
              <a:rPr lang="en-US" sz="2400" dirty="0" smtClean="0">
                <a:solidFill>
                  <a:schemeClr val="tx1"/>
                </a:solidFill>
                <a:latin typeface="Calibri" panose="020F0502020204030204" pitchFamily="34" charset="0"/>
              </a:rPr>
              <a:t>NIFA </a:t>
            </a:r>
            <a:r>
              <a:rPr lang="en-US" sz="2400" dirty="0">
                <a:solidFill>
                  <a:schemeClr val="tx1"/>
                </a:solidFill>
                <a:latin typeface="Calibri" panose="020F0502020204030204" pitchFamily="34" charset="0"/>
              </a:rPr>
              <a:t>doesn't perform actual research, education, and extension but rather helps fund it at the state and local level and provides program leadership in these areas. The broad expectation is that NIFA will enhance the stature and impact of food, agricultural, and natural resource sciences and ultimately grow support for agricultural research, education, and extension. </a:t>
            </a:r>
            <a:endParaRPr lang="en-US" altLang="en-US" sz="2400" dirty="0">
              <a:latin typeface="Calibri" panose="020F0502020204030204" pitchFamily="34" charset="0"/>
            </a:endParaRPr>
          </a:p>
        </p:txBody>
      </p:sp>
    </p:spTree>
    <p:extLst>
      <p:ext uri="{BB962C8B-B14F-4D97-AF65-F5344CB8AC3E}">
        <p14:creationId xmlns:p14="http://schemas.microsoft.com/office/powerpoint/2010/main" val="888520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685800"/>
            <a:ext cx="9144000" cy="1143000"/>
          </a:xfrm>
        </p:spPr>
        <p:txBody>
          <a:bodyPr/>
          <a:lstStyle/>
          <a:p>
            <a:r>
              <a:rPr lang="en-US" altLang="en-US" sz="3600" b="1" dirty="0" smtClean="0">
                <a:latin typeface="Calibri" panose="020F0502020204030204" pitchFamily="34" charset="0"/>
              </a:rPr>
              <a:t>The National Institute of Food and Agriculture</a:t>
            </a:r>
            <a:endParaRPr lang="en-US" altLang="en-US" sz="3600" b="1" dirty="0">
              <a:latin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195817973"/>
              </p:ext>
            </p:extLst>
          </p:nvPr>
        </p:nvGraphicFramePr>
        <p:xfrm>
          <a:off x="304800" y="17526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553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7065819"/>
          </a:xfrm>
        </p:spPr>
      </p:pic>
    </p:spTree>
    <p:extLst>
      <p:ext uri="{BB962C8B-B14F-4D97-AF65-F5344CB8AC3E}">
        <p14:creationId xmlns:p14="http://schemas.microsoft.com/office/powerpoint/2010/main" val="1459984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lstStyle/>
          <a:p>
            <a:r>
              <a:rPr lang="en-US" sz="3400" b="1" dirty="0" smtClean="0">
                <a:latin typeface="Calibri" panose="020F0502020204030204" pitchFamily="34" charset="0"/>
              </a:rPr>
              <a:t>The Office of Grants and Financial Management</a:t>
            </a:r>
            <a:endParaRPr lang="en-US" sz="3400" b="1"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5389341"/>
              </p:ext>
            </p:extLst>
          </p:nvPr>
        </p:nvGraphicFramePr>
        <p:xfrm>
          <a:off x="6858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1211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143000"/>
          </a:xfrm>
        </p:spPr>
        <p:txBody>
          <a:bodyPr/>
          <a:lstStyle/>
          <a:p>
            <a:r>
              <a:rPr lang="en-US" b="1" dirty="0" smtClean="0">
                <a:latin typeface="Calibri" panose="020F0502020204030204" pitchFamily="34" charset="0"/>
              </a:rPr>
              <a:t>Major Provisions of the Agricultural Act of 2014 (“Farm Bill”)</a:t>
            </a:r>
            <a:endParaRPr lang="en-US" b="1" dirty="0">
              <a:latin typeface="Calibri" panose="020F0502020204030204" pitchFamily="34" charset="0"/>
            </a:endParaRPr>
          </a:p>
        </p:txBody>
      </p:sp>
      <p:sp>
        <p:nvSpPr>
          <p:cNvPr id="3" name="Content Placeholder 2"/>
          <p:cNvSpPr>
            <a:spLocks noGrp="1"/>
          </p:cNvSpPr>
          <p:nvPr>
            <p:ph idx="1"/>
          </p:nvPr>
        </p:nvSpPr>
        <p:spPr>
          <a:xfrm>
            <a:off x="685800" y="2438400"/>
            <a:ext cx="7772400" cy="4267200"/>
          </a:xfrm>
        </p:spPr>
        <p:txBody>
          <a:bodyPr/>
          <a:lstStyle/>
          <a:p>
            <a:r>
              <a:rPr lang="en-US" dirty="0" smtClean="0">
                <a:latin typeface="Calibri" panose="020F0502020204030204" pitchFamily="34" charset="0"/>
              </a:rPr>
              <a:t>New matching requirement for some competitive grant programs</a:t>
            </a:r>
          </a:p>
          <a:p>
            <a:r>
              <a:rPr lang="en-US" dirty="0" smtClean="0">
                <a:latin typeface="Calibri" panose="020F0502020204030204" pitchFamily="34" charset="0"/>
              </a:rPr>
              <a:t>Non-Land Grant Colleges of Agriculture formal certification process</a:t>
            </a:r>
          </a:p>
          <a:p>
            <a:r>
              <a:rPr lang="en-US" dirty="0" smtClean="0">
                <a:latin typeface="Calibri" panose="020F0502020204030204" pitchFamily="34" charset="0"/>
              </a:rPr>
              <a:t>Centers of Excellence</a:t>
            </a:r>
          </a:p>
          <a:p>
            <a:r>
              <a:rPr lang="en-US" dirty="0" smtClean="0">
                <a:latin typeface="Calibri" panose="020F0502020204030204" pitchFamily="34" charset="0"/>
              </a:rPr>
              <a:t>Reauthorized and new mandatory programs (e.g., Specialty Crop Research Initiative…)</a:t>
            </a:r>
          </a:p>
          <a:p>
            <a:endParaRPr lang="en-US" dirty="0">
              <a:latin typeface="Calibri" panose="020F0502020204030204" pitchFamily="34" charset="0"/>
            </a:endParaRPr>
          </a:p>
        </p:txBody>
      </p:sp>
    </p:spTree>
    <p:extLst>
      <p:ext uri="{BB962C8B-B14F-4D97-AF65-F5344CB8AC3E}">
        <p14:creationId xmlns:p14="http://schemas.microsoft.com/office/powerpoint/2010/main" val="576770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0"/>
            <a:ext cx="7772400" cy="1143000"/>
          </a:xfrm>
        </p:spPr>
        <p:txBody>
          <a:bodyPr/>
          <a:lstStyle/>
          <a:p>
            <a:r>
              <a:rPr lang="en-US" b="1" dirty="0" smtClean="0">
                <a:latin typeface="Calibri" panose="020F0502020204030204" pitchFamily="34" charset="0"/>
              </a:rPr>
              <a:t>Types of NIFA Awards</a:t>
            </a:r>
            <a:endParaRPr lang="en-US" b="1" dirty="0">
              <a:latin typeface="Calibri" panose="020F0502020204030204" pitchFamily="34" charset="0"/>
            </a:endParaRPr>
          </a:p>
        </p:txBody>
      </p:sp>
      <p:graphicFrame>
        <p:nvGraphicFramePr>
          <p:cNvPr id="5" name="Diagram 4"/>
          <p:cNvGraphicFramePr/>
          <p:nvPr>
            <p:extLst>
              <p:ext uri="{D42A27DB-BD31-4B8C-83A1-F6EECF244321}">
                <p14:modId xmlns:p14="http://schemas.microsoft.com/office/powerpoint/2010/main" val="1499626559"/>
              </p:ext>
            </p:extLst>
          </p:nvPr>
        </p:nvGraphicFramePr>
        <p:xfrm>
          <a:off x="152400" y="1219200"/>
          <a:ext cx="8763000" cy="5239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028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b="1" dirty="0" smtClean="0">
                <a:latin typeface="Calibri" panose="020F0502020204030204" pitchFamily="34" charset="0"/>
              </a:rPr>
              <a:t>Sources of NIFA Policy </a:t>
            </a:r>
            <a:endParaRPr lang="en-US" b="1" dirty="0">
              <a:latin typeface="Calibri" panose="020F0502020204030204" pitchFamily="34" charset="0"/>
            </a:endParaRPr>
          </a:p>
        </p:txBody>
      </p:sp>
      <p:sp>
        <p:nvSpPr>
          <p:cNvPr id="6" name="Rectangle 5"/>
          <p:cNvSpPr/>
          <p:nvPr/>
        </p:nvSpPr>
        <p:spPr bwMode="auto">
          <a:xfrm>
            <a:off x="2971800" y="1981200"/>
            <a:ext cx="2819400" cy="914400"/>
          </a:xfrm>
          <a:prstGeom prst="rect">
            <a:avLst/>
          </a:prstGeom>
          <a:solidFill>
            <a:srgbClr val="800000">
              <a:alpha val="67000"/>
            </a:srgbClr>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12" charset="-128"/>
                <a:cs typeface="Calibri"/>
              </a:rPr>
              <a:t>Program legislation</a:t>
            </a:r>
            <a:r>
              <a:rPr kumimoji="0" lang="en-US" sz="2400" b="0" i="0" u="none" strike="noStrike" cap="none" normalizeH="0" dirty="0" smtClean="0">
                <a:ln>
                  <a:noFill/>
                </a:ln>
                <a:solidFill>
                  <a:schemeClr val="tx1"/>
                </a:solidFill>
                <a:effectLst/>
                <a:latin typeface="Calibri"/>
                <a:ea typeface="ＭＳ Ｐゴシック" pitchFamily="112" charset="-128"/>
                <a:cs typeface="Calibri"/>
              </a:rPr>
              <a:t> </a:t>
            </a:r>
            <a:endParaRPr kumimoji="0" lang="en-US" sz="2400" b="0" i="0" u="none" strike="noStrike" cap="none" normalizeH="0" baseline="0" dirty="0" smtClean="0">
              <a:ln>
                <a:noFill/>
              </a:ln>
              <a:solidFill>
                <a:schemeClr val="tx1"/>
              </a:solidFill>
              <a:effectLst/>
              <a:latin typeface="Calibri"/>
              <a:ea typeface="ＭＳ Ｐゴシック" pitchFamily="112" charset="-128"/>
              <a:cs typeface="Calibri"/>
            </a:endParaRPr>
          </a:p>
        </p:txBody>
      </p:sp>
      <p:sp>
        <p:nvSpPr>
          <p:cNvPr id="7" name="Rectangle 6"/>
          <p:cNvSpPr/>
          <p:nvPr/>
        </p:nvSpPr>
        <p:spPr bwMode="auto">
          <a:xfrm>
            <a:off x="5791200" y="1981200"/>
            <a:ext cx="2743200" cy="914400"/>
          </a:xfrm>
          <a:prstGeom prst="rect">
            <a:avLst/>
          </a:prstGeom>
          <a:solidFill>
            <a:srgbClr val="800000">
              <a:alpha val="67000"/>
            </a:srgbClr>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12" charset="-128"/>
                <a:cs typeface="Calibri"/>
              </a:rPr>
              <a:t>Appropriations</a:t>
            </a:r>
          </a:p>
        </p:txBody>
      </p:sp>
      <p:sp>
        <p:nvSpPr>
          <p:cNvPr id="8" name="Pentagon 7"/>
          <p:cNvSpPr/>
          <p:nvPr/>
        </p:nvSpPr>
        <p:spPr>
          <a:xfrm>
            <a:off x="609599" y="1981202"/>
            <a:ext cx="2590801" cy="914397"/>
          </a:xfrm>
          <a:prstGeom prst="homePlate">
            <a:avLst>
              <a:gd name="adj" fmla="val 20680"/>
            </a:avLst>
          </a:prstGeom>
          <a:solidFill>
            <a:schemeClr val="accent2">
              <a:lumMod val="75000"/>
            </a:scheme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95893" tIns="47947" rIns="95893" bIns="47947" rtlCol="0" anchor="ctr"/>
          <a:lstStyle/>
          <a:p>
            <a:r>
              <a:rPr lang="en-US" sz="2000" b="1" dirty="0">
                <a:solidFill>
                  <a:schemeClr val="tx1"/>
                </a:solidFill>
                <a:latin typeface="Calibri"/>
                <a:ea typeface="ＭＳ Ｐゴシック" pitchFamily="112" charset="-128"/>
                <a:cs typeface="Calibri"/>
              </a:rPr>
              <a:t>Congressional Requirements</a:t>
            </a:r>
          </a:p>
        </p:txBody>
      </p:sp>
      <p:sp>
        <p:nvSpPr>
          <p:cNvPr id="9" name="Rectangle 8"/>
          <p:cNvSpPr/>
          <p:nvPr/>
        </p:nvSpPr>
        <p:spPr bwMode="auto">
          <a:xfrm>
            <a:off x="2971800" y="3048000"/>
            <a:ext cx="2819400" cy="914400"/>
          </a:xfrm>
          <a:prstGeom prst="rect">
            <a:avLst/>
          </a:prstGeom>
          <a:solidFill>
            <a:srgbClr val="B24A08">
              <a:alpha val="62000"/>
            </a:srgbClr>
          </a:solidFill>
          <a:ln w="9525" cap="flat" cmpd="sng" algn="ctr">
            <a:solidFill>
              <a:srgbClr val="B24A0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ＭＳ Ｐゴシック" pitchFamily="112" charset="-128"/>
                <a:cs typeface="Calibri"/>
              </a:rPr>
              <a:t>OMB</a:t>
            </a:r>
            <a:r>
              <a:rPr kumimoji="0" lang="en-US" sz="2000" b="0" i="0" u="none" strike="noStrike" cap="none" normalizeH="0" dirty="0" smtClean="0">
                <a:ln>
                  <a:noFill/>
                </a:ln>
                <a:solidFill>
                  <a:schemeClr val="tx1"/>
                </a:solidFill>
                <a:effectLst/>
                <a:latin typeface="Calibri"/>
                <a:ea typeface="ＭＳ Ｐゴシック" pitchFamily="112" charset="-128"/>
                <a:cs typeface="Calibri"/>
              </a:rPr>
              <a:t> Circulars/Uniform Guidance*</a:t>
            </a:r>
            <a:endParaRPr kumimoji="0" lang="en-US" sz="2000" b="0" i="0" u="none" strike="noStrike" cap="none" normalizeH="0" baseline="0" dirty="0" smtClean="0">
              <a:ln>
                <a:noFill/>
              </a:ln>
              <a:solidFill>
                <a:schemeClr val="tx1"/>
              </a:solidFill>
              <a:effectLst/>
              <a:latin typeface="Calibri"/>
              <a:ea typeface="ＭＳ Ｐゴシック" pitchFamily="112" charset="-128"/>
              <a:cs typeface="Calibri"/>
            </a:endParaRPr>
          </a:p>
        </p:txBody>
      </p:sp>
      <p:sp>
        <p:nvSpPr>
          <p:cNvPr id="10" name="Rectangle 9"/>
          <p:cNvSpPr/>
          <p:nvPr/>
        </p:nvSpPr>
        <p:spPr bwMode="auto">
          <a:xfrm>
            <a:off x="5791200" y="3048000"/>
            <a:ext cx="2743200" cy="914400"/>
          </a:xfrm>
          <a:prstGeom prst="rect">
            <a:avLst/>
          </a:prstGeom>
          <a:solidFill>
            <a:srgbClr val="B24A08">
              <a:alpha val="62000"/>
            </a:srgbClr>
          </a:solidFill>
          <a:ln w="9525" cap="flat" cmpd="sng" algn="ctr">
            <a:solidFill>
              <a:srgbClr val="B24A0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Calibri"/>
                <a:ea typeface="ＭＳ Ｐゴシック" pitchFamily="112" charset="-128"/>
                <a:cs typeface="Calibri"/>
              </a:rPr>
              <a:t>Executive</a:t>
            </a:r>
            <a:r>
              <a:rPr kumimoji="0" lang="en-US" sz="2400" i="0" u="none" strike="noStrike" cap="none" normalizeH="0" dirty="0" smtClean="0">
                <a:ln>
                  <a:noFill/>
                </a:ln>
                <a:solidFill>
                  <a:schemeClr val="tx1"/>
                </a:solidFill>
                <a:effectLst/>
                <a:latin typeface="Calibri"/>
                <a:ea typeface="ＭＳ Ｐゴシック" pitchFamily="112" charset="-128"/>
                <a:cs typeface="Calibri"/>
              </a:rPr>
              <a:t> Orders</a:t>
            </a:r>
            <a:endParaRPr kumimoji="0" lang="en-US" sz="2400" i="0" u="none" strike="noStrike" cap="none" normalizeH="0" baseline="0" dirty="0" smtClean="0">
              <a:ln>
                <a:noFill/>
              </a:ln>
              <a:solidFill>
                <a:schemeClr val="tx1"/>
              </a:solidFill>
              <a:effectLst/>
              <a:latin typeface="Calibri"/>
              <a:ea typeface="ＭＳ Ｐゴシック" pitchFamily="112" charset="-128"/>
              <a:cs typeface="Calibri"/>
            </a:endParaRPr>
          </a:p>
        </p:txBody>
      </p:sp>
      <p:sp>
        <p:nvSpPr>
          <p:cNvPr id="11" name="Pentagon 10"/>
          <p:cNvSpPr/>
          <p:nvPr/>
        </p:nvSpPr>
        <p:spPr>
          <a:xfrm>
            <a:off x="609600" y="3048003"/>
            <a:ext cx="2590801" cy="914397"/>
          </a:xfrm>
          <a:prstGeom prst="homePlate">
            <a:avLst>
              <a:gd name="adj" fmla="val 20680"/>
            </a:avLst>
          </a:prstGeom>
          <a:solidFill>
            <a:srgbClr val="B24A08"/>
          </a:solidFill>
          <a:ln>
            <a:solidFill>
              <a:srgbClr val="B24A08"/>
            </a:solidFill>
          </a:ln>
        </p:spPr>
        <p:style>
          <a:lnRef idx="2">
            <a:schemeClr val="accent1">
              <a:shade val="50000"/>
            </a:schemeClr>
          </a:lnRef>
          <a:fillRef idx="1">
            <a:schemeClr val="accent1"/>
          </a:fillRef>
          <a:effectRef idx="0">
            <a:schemeClr val="accent1"/>
          </a:effectRef>
          <a:fontRef idx="minor">
            <a:schemeClr val="lt1"/>
          </a:fontRef>
        </p:style>
        <p:txBody>
          <a:bodyPr lIns="95893" tIns="47947" rIns="95893" bIns="47947" rtlCol="0" anchor="ctr"/>
          <a:lstStyle/>
          <a:p>
            <a:r>
              <a:rPr lang="en-US" sz="2000" b="1" dirty="0" smtClean="0">
                <a:solidFill>
                  <a:schemeClr val="tx1"/>
                </a:solidFill>
                <a:latin typeface="Calibri"/>
                <a:ea typeface="ＭＳ Ｐゴシック" pitchFamily="112" charset="-128"/>
                <a:cs typeface="Calibri"/>
              </a:rPr>
              <a:t>Executive Branch Requirements	</a:t>
            </a:r>
            <a:endParaRPr lang="en-US" sz="2000" b="1" dirty="0">
              <a:solidFill>
                <a:schemeClr val="tx1"/>
              </a:solidFill>
              <a:latin typeface="Calibri"/>
              <a:ea typeface="ＭＳ Ｐゴシック" pitchFamily="112" charset="-128"/>
              <a:cs typeface="Calibri"/>
            </a:endParaRPr>
          </a:p>
        </p:txBody>
      </p:sp>
      <p:sp>
        <p:nvSpPr>
          <p:cNvPr id="12" name="Pentagon 11"/>
          <p:cNvSpPr/>
          <p:nvPr/>
        </p:nvSpPr>
        <p:spPr>
          <a:xfrm>
            <a:off x="609600" y="4114801"/>
            <a:ext cx="2590801" cy="914400"/>
          </a:xfrm>
          <a:prstGeom prst="homePlate">
            <a:avLst>
              <a:gd name="adj" fmla="val 2068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95893" tIns="47947" rIns="95893" bIns="47947" rtlCol="0" anchor="ctr"/>
          <a:lstStyle/>
          <a:p>
            <a:r>
              <a:rPr lang="en-US" sz="2000" b="1" dirty="0" smtClean="0">
                <a:solidFill>
                  <a:schemeClr val="tx1"/>
                </a:solidFill>
                <a:latin typeface="Calibri"/>
                <a:ea typeface="ＭＳ Ｐゴシック" pitchFamily="112" charset="-128"/>
                <a:cs typeface="Calibri"/>
              </a:rPr>
              <a:t>USDA Requirements</a:t>
            </a:r>
            <a:endParaRPr lang="en-US" sz="2000" b="1" dirty="0">
              <a:solidFill>
                <a:schemeClr val="tx1"/>
              </a:solidFill>
              <a:latin typeface="Calibri"/>
              <a:ea typeface="ＭＳ Ｐゴシック" pitchFamily="112" charset="-128"/>
              <a:cs typeface="Calibri"/>
            </a:endParaRPr>
          </a:p>
        </p:txBody>
      </p:sp>
      <p:sp>
        <p:nvSpPr>
          <p:cNvPr id="13" name="Rectangle 12"/>
          <p:cNvSpPr/>
          <p:nvPr/>
        </p:nvSpPr>
        <p:spPr bwMode="auto">
          <a:xfrm>
            <a:off x="2743200" y="5181600"/>
            <a:ext cx="1981200" cy="914400"/>
          </a:xfrm>
          <a:prstGeom prst="rect">
            <a:avLst/>
          </a:prstGeom>
          <a:solidFill>
            <a:srgbClr val="FFD519">
              <a:alpha val="58000"/>
            </a:srgbClr>
          </a:solidFill>
          <a:ln w="9525" cap="flat" cmpd="sng" algn="ctr">
            <a:solidFill>
              <a:srgbClr val="DCB61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pitchFamily="112" charset="-128"/>
                <a:cs typeface="Calibri"/>
              </a:rPr>
              <a:t>Regulations</a:t>
            </a:r>
            <a:endParaRPr kumimoji="0" lang="en-US" sz="1800" b="0" i="0" u="none" strike="noStrike" cap="none" normalizeH="0" dirty="0" smtClean="0">
              <a:ln>
                <a:noFill/>
              </a:ln>
              <a:solidFill>
                <a:schemeClr val="tx1"/>
              </a:solidFill>
              <a:effectLst/>
              <a:latin typeface="Calibri"/>
              <a:ea typeface="ＭＳ Ｐゴシック" pitchFamily="112" charset="-128"/>
              <a:cs typeface="Calibri"/>
            </a:endParaRPr>
          </a:p>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Calibri"/>
                <a:ea typeface="ＭＳ Ｐゴシック" pitchFamily="112" charset="-128"/>
                <a:cs typeface="Calibri"/>
              </a:rPr>
              <a:t>(7 CFR 3000)</a:t>
            </a:r>
            <a:endParaRPr kumimoji="0" lang="en-US" sz="1800" b="0" i="0" u="none" strike="noStrike" cap="none" normalizeH="0" baseline="0" dirty="0" smtClean="0">
              <a:ln>
                <a:noFill/>
              </a:ln>
              <a:solidFill>
                <a:schemeClr val="tx1"/>
              </a:solidFill>
              <a:effectLst/>
              <a:latin typeface="Calibri"/>
              <a:ea typeface="ＭＳ Ｐゴシック" pitchFamily="112" charset="-128"/>
              <a:cs typeface="Calibri"/>
            </a:endParaRPr>
          </a:p>
        </p:txBody>
      </p:sp>
      <p:sp>
        <p:nvSpPr>
          <p:cNvPr id="14" name="Rectangle 13"/>
          <p:cNvSpPr/>
          <p:nvPr/>
        </p:nvSpPr>
        <p:spPr bwMode="auto">
          <a:xfrm>
            <a:off x="4724400" y="5181600"/>
            <a:ext cx="1524000" cy="914400"/>
          </a:xfrm>
          <a:prstGeom prst="rect">
            <a:avLst/>
          </a:prstGeom>
          <a:solidFill>
            <a:srgbClr val="FFD519">
              <a:alpha val="58000"/>
            </a:srgbClr>
          </a:solidFill>
          <a:ln w="9525" cap="flat" cmpd="sng" algn="ctr">
            <a:solidFill>
              <a:srgbClr val="DCB61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pitchFamily="112" charset="-128"/>
                <a:cs typeface="Calibri"/>
              </a:rPr>
              <a:t>NIFA Policy Guide (</a:t>
            </a:r>
            <a:r>
              <a:rPr lang="en-US" sz="1800" i="1" dirty="0" smtClean="0">
                <a:latin typeface="Calibri"/>
                <a:cs typeface="Calibri"/>
              </a:rPr>
              <a:t>forthcoming)</a:t>
            </a:r>
            <a:endParaRPr kumimoji="0" lang="en-US" sz="1800" b="0" i="0" u="none" strike="noStrike" cap="none" normalizeH="0" baseline="0" dirty="0" smtClean="0">
              <a:ln>
                <a:noFill/>
              </a:ln>
              <a:solidFill>
                <a:schemeClr val="tx1"/>
              </a:solidFill>
              <a:effectLst/>
              <a:latin typeface="Calibri"/>
              <a:ea typeface="ＭＳ Ｐゴシック" pitchFamily="112" charset="-128"/>
              <a:cs typeface="Calibri"/>
            </a:endParaRPr>
          </a:p>
        </p:txBody>
      </p:sp>
      <p:sp>
        <p:nvSpPr>
          <p:cNvPr id="15" name="Pentagon 14"/>
          <p:cNvSpPr/>
          <p:nvPr/>
        </p:nvSpPr>
        <p:spPr>
          <a:xfrm>
            <a:off x="609600" y="5181600"/>
            <a:ext cx="2590801" cy="914400"/>
          </a:xfrm>
          <a:prstGeom prst="homePlate">
            <a:avLst>
              <a:gd name="adj" fmla="val 20680"/>
            </a:avLst>
          </a:prstGeom>
          <a:solidFill>
            <a:srgbClr val="DCB617"/>
          </a:solidFill>
          <a:ln>
            <a:solidFill>
              <a:srgbClr val="DCB617"/>
            </a:solidFill>
          </a:ln>
        </p:spPr>
        <p:style>
          <a:lnRef idx="2">
            <a:schemeClr val="accent1">
              <a:shade val="50000"/>
            </a:schemeClr>
          </a:lnRef>
          <a:fillRef idx="1">
            <a:schemeClr val="accent1"/>
          </a:fillRef>
          <a:effectRef idx="0">
            <a:schemeClr val="accent1"/>
          </a:effectRef>
          <a:fontRef idx="minor">
            <a:schemeClr val="lt1"/>
          </a:fontRef>
        </p:style>
        <p:txBody>
          <a:bodyPr lIns="95893" tIns="47947" rIns="95893" bIns="47947" rtlCol="0" anchor="ctr"/>
          <a:lstStyle/>
          <a:p>
            <a:r>
              <a:rPr lang="en-US" sz="2000" b="1" dirty="0" smtClean="0">
                <a:solidFill>
                  <a:schemeClr val="tx1"/>
                </a:solidFill>
                <a:latin typeface="Calibri"/>
                <a:ea typeface="ＭＳ Ｐゴシック" pitchFamily="112" charset="-128"/>
                <a:cs typeface="Calibri"/>
              </a:rPr>
              <a:t>NIFA Requirements</a:t>
            </a:r>
            <a:endParaRPr lang="en-US" sz="2000" b="1" dirty="0">
              <a:solidFill>
                <a:schemeClr val="tx1"/>
              </a:solidFill>
              <a:latin typeface="Calibri"/>
              <a:ea typeface="ＭＳ Ｐゴシック" pitchFamily="112" charset="-128"/>
              <a:cs typeface="Calibri"/>
            </a:endParaRPr>
          </a:p>
        </p:txBody>
      </p:sp>
      <p:sp>
        <p:nvSpPr>
          <p:cNvPr id="16" name="Rectangle 15"/>
          <p:cNvSpPr/>
          <p:nvPr/>
        </p:nvSpPr>
        <p:spPr bwMode="auto">
          <a:xfrm>
            <a:off x="6248400" y="5181600"/>
            <a:ext cx="1066800" cy="914400"/>
          </a:xfrm>
          <a:prstGeom prst="rect">
            <a:avLst/>
          </a:prstGeom>
          <a:solidFill>
            <a:srgbClr val="FFD519">
              <a:alpha val="58000"/>
            </a:srgbClr>
          </a:solidFill>
          <a:ln w="9525" cap="flat" cmpd="sng" algn="ctr">
            <a:solidFill>
              <a:srgbClr val="DCB61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pitchFamily="112" charset="-128"/>
                <a:cs typeface="Calibri"/>
              </a:rPr>
              <a:t>Program guidance</a:t>
            </a:r>
          </a:p>
        </p:txBody>
      </p:sp>
      <p:sp>
        <p:nvSpPr>
          <p:cNvPr id="17" name="Rectangle 16"/>
          <p:cNvSpPr/>
          <p:nvPr/>
        </p:nvSpPr>
        <p:spPr bwMode="auto">
          <a:xfrm>
            <a:off x="7315200" y="5181600"/>
            <a:ext cx="1219200" cy="914400"/>
          </a:xfrm>
          <a:prstGeom prst="rect">
            <a:avLst/>
          </a:prstGeom>
          <a:solidFill>
            <a:srgbClr val="FFD519">
              <a:alpha val="58000"/>
            </a:srgbClr>
          </a:solidFill>
          <a:ln w="9525" cap="flat" cmpd="sng" algn="ctr">
            <a:solidFill>
              <a:srgbClr val="DCB61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pitchFamily="112" charset="-128"/>
                <a:cs typeface="Calibri"/>
              </a:rPr>
              <a:t>Terms &amp;</a:t>
            </a:r>
            <a:r>
              <a:rPr kumimoji="0" lang="en-US" sz="1800" b="0" i="0" u="none" strike="noStrike" cap="none" normalizeH="0" dirty="0" smtClean="0">
                <a:ln>
                  <a:noFill/>
                </a:ln>
                <a:solidFill>
                  <a:schemeClr val="tx1"/>
                </a:solidFill>
                <a:effectLst/>
                <a:latin typeface="Calibri"/>
                <a:ea typeface="ＭＳ Ｐゴシック" pitchFamily="112" charset="-128"/>
                <a:cs typeface="Calibri"/>
              </a:rPr>
              <a:t> Conditions</a:t>
            </a:r>
            <a:endParaRPr kumimoji="0" lang="en-US" sz="1800" b="0" i="0" u="none" strike="noStrike" cap="none" normalizeH="0" baseline="0" dirty="0" smtClean="0">
              <a:ln>
                <a:noFill/>
              </a:ln>
              <a:solidFill>
                <a:schemeClr val="tx1"/>
              </a:solidFill>
              <a:effectLst/>
              <a:latin typeface="Calibri"/>
              <a:ea typeface="ＭＳ Ｐゴシック" pitchFamily="112" charset="-128"/>
              <a:cs typeface="Calibri"/>
            </a:endParaRPr>
          </a:p>
        </p:txBody>
      </p:sp>
      <p:sp>
        <p:nvSpPr>
          <p:cNvPr id="18" name="Rectangle 17"/>
          <p:cNvSpPr/>
          <p:nvPr/>
        </p:nvSpPr>
        <p:spPr bwMode="auto">
          <a:xfrm>
            <a:off x="2971800" y="4114800"/>
            <a:ext cx="2819400" cy="914400"/>
          </a:xfrm>
          <a:prstGeom prst="rect">
            <a:avLst/>
          </a:prstGeom>
          <a:solidFill>
            <a:srgbClr val="FF6A0C">
              <a:alpha val="55000"/>
            </a:srgbClr>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12" charset="-128"/>
                <a:cs typeface="Calibri"/>
              </a:rPr>
              <a:t>USDA regulations</a:t>
            </a:r>
          </a:p>
        </p:txBody>
      </p:sp>
      <p:sp>
        <p:nvSpPr>
          <p:cNvPr id="19" name="Rectangle 18"/>
          <p:cNvSpPr/>
          <p:nvPr/>
        </p:nvSpPr>
        <p:spPr bwMode="auto">
          <a:xfrm>
            <a:off x="5791200" y="4114800"/>
            <a:ext cx="2743200" cy="914400"/>
          </a:xfrm>
          <a:prstGeom prst="rect">
            <a:avLst/>
          </a:prstGeom>
          <a:solidFill>
            <a:srgbClr val="FF6A0C">
              <a:alpha val="55000"/>
            </a:srgbClr>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a:ea typeface="ＭＳ Ｐゴシック" pitchFamily="112" charset="-128"/>
                <a:cs typeface="Calibri"/>
              </a:rPr>
              <a:t>USDA policy</a:t>
            </a:r>
          </a:p>
        </p:txBody>
      </p:sp>
    </p:spTree>
    <p:extLst>
      <p:ext uri="{BB962C8B-B14F-4D97-AF65-F5344CB8AC3E}">
        <p14:creationId xmlns:p14="http://schemas.microsoft.com/office/powerpoint/2010/main" val="2130958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7685</TotalTime>
  <Words>997</Words>
  <Application>Microsoft Office PowerPoint</Application>
  <PresentationFormat>On-screen Show (4:3)</PresentationFormat>
  <Paragraphs>144</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PowerPoint Presentation</vt:lpstr>
      <vt:lpstr>The National Institute of Food and Agriculture</vt:lpstr>
      <vt:lpstr>The National Institute of Food and Agriculture</vt:lpstr>
      <vt:lpstr>The National Institute of Food and Agriculture</vt:lpstr>
      <vt:lpstr>PowerPoint Presentation</vt:lpstr>
      <vt:lpstr>The Office of Grants and Financial Management</vt:lpstr>
      <vt:lpstr>Major Provisions of the Agricultural Act of 2014 (“Farm Bill”)</vt:lpstr>
      <vt:lpstr>Types of NIFA Awards</vt:lpstr>
      <vt:lpstr>Sources of NIFA Policy </vt:lpstr>
      <vt:lpstr> Federal Assistance Policy Guide (“NIFA Policy Guide”)  </vt:lpstr>
      <vt:lpstr>USDA Regulatory Changes</vt:lpstr>
      <vt:lpstr>USDA Regulatory Changes</vt:lpstr>
      <vt:lpstr>  NIFA Competitive Grant Process </vt:lpstr>
      <vt:lpstr>Request for Application (RFA)</vt:lpstr>
      <vt:lpstr>Financial Reporting in REEport</vt:lpstr>
      <vt:lpstr>Financial Reporting in REEport</vt:lpstr>
      <vt:lpstr>Contact Information Office of Grants and Financial Management </vt:lpstr>
    </vt:vector>
  </TitlesOfParts>
  <Company>Stephanie Engle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Engle</dc:creator>
  <cp:lastModifiedBy>Lisa Scott-Morring</cp:lastModifiedBy>
  <cp:revision>82</cp:revision>
  <cp:lastPrinted>2014-08-12T14:39:38Z</cp:lastPrinted>
  <dcterms:created xsi:type="dcterms:W3CDTF">2012-07-12T12:48:07Z</dcterms:created>
  <dcterms:modified xsi:type="dcterms:W3CDTF">2014-08-13T16:29:11Z</dcterms:modified>
</cp:coreProperties>
</file>