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72" r:id="rId3"/>
    <p:sldMasterId id="2147483756" r:id="rId4"/>
    <p:sldMasterId id="2147483768" r:id="rId5"/>
    <p:sldMasterId id="2147483780" r:id="rId6"/>
  </p:sldMasterIdLst>
  <p:notesMasterIdLst>
    <p:notesMasterId r:id="rId62"/>
  </p:notesMasterIdLst>
  <p:handoutMasterIdLst>
    <p:handoutMasterId r:id="rId63"/>
  </p:handoutMasterIdLst>
  <p:sldIdLst>
    <p:sldId id="256" r:id="rId7"/>
    <p:sldId id="271" r:id="rId8"/>
    <p:sldId id="257" r:id="rId9"/>
    <p:sldId id="424" r:id="rId10"/>
    <p:sldId id="395" r:id="rId11"/>
    <p:sldId id="396" r:id="rId12"/>
    <p:sldId id="397" r:id="rId13"/>
    <p:sldId id="398" r:id="rId14"/>
    <p:sldId id="399" r:id="rId15"/>
    <p:sldId id="445" r:id="rId16"/>
    <p:sldId id="401" r:id="rId17"/>
    <p:sldId id="402" r:id="rId18"/>
    <p:sldId id="446" r:id="rId19"/>
    <p:sldId id="404" r:id="rId20"/>
    <p:sldId id="405" r:id="rId21"/>
    <p:sldId id="406" r:id="rId22"/>
    <p:sldId id="407" r:id="rId23"/>
    <p:sldId id="408" r:id="rId24"/>
    <p:sldId id="362" r:id="rId25"/>
    <p:sldId id="388" r:id="rId26"/>
    <p:sldId id="389" r:id="rId27"/>
    <p:sldId id="390" r:id="rId28"/>
    <p:sldId id="391" r:id="rId29"/>
    <p:sldId id="392" r:id="rId30"/>
    <p:sldId id="393" r:id="rId31"/>
    <p:sldId id="394" r:id="rId32"/>
    <p:sldId id="409" r:id="rId33"/>
    <p:sldId id="410" r:id="rId34"/>
    <p:sldId id="411" r:id="rId35"/>
    <p:sldId id="412" r:id="rId36"/>
    <p:sldId id="413" r:id="rId37"/>
    <p:sldId id="414" r:id="rId38"/>
    <p:sldId id="415" r:id="rId39"/>
    <p:sldId id="416" r:id="rId40"/>
    <p:sldId id="417" r:id="rId41"/>
    <p:sldId id="426" r:id="rId42"/>
    <p:sldId id="427" r:id="rId43"/>
    <p:sldId id="428" r:id="rId44"/>
    <p:sldId id="429" r:id="rId45"/>
    <p:sldId id="430" r:id="rId46"/>
    <p:sldId id="431" r:id="rId47"/>
    <p:sldId id="448" r:id="rId48"/>
    <p:sldId id="449" r:id="rId49"/>
    <p:sldId id="450" r:id="rId50"/>
    <p:sldId id="451" r:id="rId51"/>
    <p:sldId id="452" r:id="rId52"/>
    <p:sldId id="438" r:id="rId53"/>
    <p:sldId id="439" r:id="rId54"/>
    <p:sldId id="440" r:id="rId55"/>
    <p:sldId id="441" r:id="rId56"/>
    <p:sldId id="442" r:id="rId57"/>
    <p:sldId id="443" r:id="rId58"/>
    <p:sldId id="444" r:id="rId59"/>
    <p:sldId id="433" r:id="rId60"/>
    <p:sldId id="447" r:id="rId61"/>
  </p:sldIdLst>
  <p:sldSz cx="9144000" cy="6858000" type="screen4x3"/>
  <p:notesSz cx="6950075" cy="9236075"/>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104" autoAdjust="0"/>
    <p:restoredTop sz="90921" autoAdjust="0"/>
  </p:normalViewPr>
  <p:slideViewPr>
    <p:cSldViewPr>
      <p:cViewPr varScale="1">
        <p:scale>
          <a:sx n="57" d="100"/>
          <a:sy n="57" d="100"/>
        </p:scale>
        <p:origin x="270" y="66"/>
      </p:cViewPr>
      <p:guideLst>
        <p:guide orient="horz" pos="2160"/>
        <p:guide pos="2880"/>
      </p:guideLst>
    </p:cSldViewPr>
  </p:slideViewPr>
  <p:outlineViewPr>
    <p:cViewPr>
      <p:scale>
        <a:sx n="33" d="100"/>
        <a:sy n="33" d="100"/>
      </p:scale>
      <p:origin x="0" y="-35034"/>
    </p:cViewPr>
  </p:outlineViewPr>
  <p:notesTextViewPr>
    <p:cViewPr>
      <p:scale>
        <a:sx n="100" d="100"/>
        <a:sy n="100" d="100"/>
      </p:scale>
      <p:origin x="0" y="0"/>
    </p:cViewPr>
  </p:notesTextViewPr>
  <p:sorterViewPr>
    <p:cViewPr varScale="1">
      <p:scale>
        <a:sx n="1" d="1"/>
        <a:sy n="1" d="1"/>
      </p:scale>
      <p:origin x="0" y="-15168"/>
    </p:cViewPr>
  </p:sorterViewPr>
  <p:notesViewPr>
    <p:cSldViewPr>
      <p:cViewPr varScale="1">
        <p:scale>
          <a:sx n="75" d="100"/>
          <a:sy n="75" d="100"/>
        </p:scale>
        <p:origin x="2148"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handoutMaster" Target="handoutMasters/handout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2A47CE-413E-4A31-A05B-2D8C282132CC}"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66B985C-F06C-4808-B16D-47CC771A4298}">
      <dgm:prSet phldrT="[Text]"/>
      <dgm:spPr>
        <a:solidFill>
          <a:schemeClr val="accent5">
            <a:lumMod val="50000"/>
          </a:schemeClr>
        </a:solidFill>
      </dgm:spPr>
      <dgm:t>
        <a:bodyPr/>
        <a:lstStyle/>
        <a:p>
          <a:r>
            <a:rPr lang="en-US" b="1" dirty="0" smtClean="0"/>
            <a:t>Strengthen financial oversight</a:t>
          </a:r>
          <a:endParaRPr lang="en-US" b="1" dirty="0"/>
        </a:p>
      </dgm:t>
    </dgm:pt>
    <dgm:pt modelId="{D9B189BC-390F-4205-AD3E-0D676D3C299E}" type="parTrans" cxnId="{7D164396-7576-48EA-8C99-B064B41801AB}">
      <dgm:prSet/>
      <dgm:spPr/>
      <dgm:t>
        <a:bodyPr/>
        <a:lstStyle/>
        <a:p>
          <a:endParaRPr lang="en-US"/>
        </a:p>
      </dgm:t>
    </dgm:pt>
    <dgm:pt modelId="{F61494A0-510A-424A-AEF9-6002519DD4EA}" type="sibTrans" cxnId="{7D164396-7576-48EA-8C99-B064B41801AB}">
      <dgm:prSet/>
      <dgm:spPr/>
      <dgm:t>
        <a:bodyPr/>
        <a:lstStyle/>
        <a:p>
          <a:endParaRPr lang="en-US"/>
        </a:p>
      </dgm:t>
    </dgm:pt>
    <dgm:pt modelId="{5E5C5A38-8E46-4CDE-A223-7FB95347C826}">
      <dgm:prSet phldrT="[Text]"/>
      <dgm:spPr>
        <a:solidFill>
          <a:schemeClr val="accent1">
            <a:lumMod val="75000"/>
          </a:schemeClr>
        </a:solidFill>
      </dgm:spPr>
      <dgm:t>
        <a:bodyPr/>
        <a:lstStyle/>
        <a:p>
          <a:r>
            <a:rPr lang="en-US" b="1" dirty="0" smtClean="0"/>
            <a:t>Provide transparency and simplification of processes for grantees</a:t>
          </a:r>
          <a:endParaRPr lang="en-US" b="1" dirty="0"/>
        </a:p>
      </dgm:t>
    </dgm:pt>
    <dgm:pt modelId="{376C60A7-5A8D-40F3-ABA6-406ABDB455BE}" type="parTrans" cxnId="{BFA903DC-AA73-41E0-AB81-AE4B6BD07902}">
      <dgm:prSet/>
      <dgm:spPr/>
      <dgm:t>
        <a:bodyPr/>
        <a:lstStyle/>
        <a:p>
          <a:endParaRPr lang="en-US"/>
        </a:p>
      </dgm:t>
    </dgm:pt>
    <dgm:pt modelId="{7A86A83A-8971-47E0-A36E-8D6F6A041B4E}" type="sibTrans" cxnId="{BFA903DC-AA73-41E0-AB81-AE4B6BD07902}">
      <dgm:prSet/>
      <dgm:spPr/>
      <dgm:t>
        <a:bodyPr/>
        <a:lstStyle/>
        <a:p>
          <a:endParaRPr lang="en-US"/>
        </a:p>
      </dgm:t>
    </dgm:pt>
    <dgm:pt modelId="{6D91AAE6-3386-41C5-8CCA-051DB3DFBB4C}">
      <dgm:prSet phldrT="[Text]"/>
      <dgm:spPr/>
      <dgm:t>
        <a:bodyPr/>
        <a:lstStyle/>
        <a:p>
          <a:r>
            <a:rPr lang="en-US" b="1" dirty="0" smtClean="0"/>
            <a:t>Allow for self-service capabilities</a:t>
          </a:r>
          <a:endParaRPr lang="en-US" b="1" dirty="0"/>
        </a:p>
      </dgm:t>
    </dgm:pt>
    <dgm:pt modelId="{C69B8B11-328B-43B7-9225-971C99545D75}" type="parTrans" cxnId="{BEA56B5A-78A9-4BC8-B4E1-98F6AAB931D8}">
      <dgm:prSet/>
      <dgm:spPr/>
      <dgm:t>
        <a:bodyPr/>
        <a:lstStyle/>
        <a:p>
          <a:endParaRPr lang="en-US"/>
        </a:p>
      </dgm:t>
    </dgm:pt>
    <dgm:pt modelId="{47534961-19D6-4234-9462-84B7769BDEBE}" type="sibTrans" cxnId="{BEA56B5A-78A9-4BC8-B4E1-98F6AAB931D8}">
      <dgm:prSet/>
      <dgm:spPr/>
      <dgm:t>
        <a:bodyPr/>
        <a:lstStyle/>
        <a:p>
          <a:endParaRPr lang="en-US"/>
        </a:p>
      </dgm:t>
    </dgm:pt>
    <dgm:pt modelId="{4E1BC04A-CA22-4156-9ACB-2763FCAD6B56}">
      <dgm:prSet phldrT="[Text]"/>
      <dgm:spPr/>
      <dgm:t>
        <a:bodyPr/>
        <a:lstStyle/>
        <a:p>
          <a:r>
            <a:rPr lang="en-US" b="1" dirty="0" smtClean="0"/>
            <a:t>Promote a paperless environment</a:t>
          </a:r>
          <a:endParaRPr lang="en-US" b="1" dirty="0"/>
        </a:p>
      </dgm:t>
    </dgm:pt>
    <dgm:pt modelId="{45FFFD51-099C-42BB-BE2D-E23436A68FA0}" type="parTrans" cxnId="{CAEED6E3-9C88-4046-B220-52245793AF75}">
      <dgm:prSet/>
      <dgm:spPr/>
      <dgm:t>
        <a:bodyPr/>
        <a:lstStyle/>
        <a:p>
          <a:endParaRPr lang="en-US"/>
        </a:p>
      </dgm:t>
    </dgm:pt>
    <dgm:pt modelId="{55AB5A20-3F23-4F5B-AD95-C382E5351620}" type="sibTrans" cxnId="{CAEED6E3-9C88-4046-B220-52245793AF75}">
      <dgm:prSet/>
      <dgm:spPr/>
      <dgm:t>
        <a:bodyPr/>
        <a:lstStyle/>
        <a:p>
          <a:endParaRPr lang="en-US"/>
        </a:p>
      </dgm:t>
    </dgm:pt>
    <dgm:pt modelId="{37243D4A-67C4-42F3-BADC-4EB592860E1A}">
      <dgm:prSet phldrT="[Text]"/>
      <dgm:spPr/>
      <dgm:t>
        <a:bodyPr/>
        <a:lstStyle/>
        <a:p>
          <a:r>
            <a:rPr lang="en-US" b="1" dirty="0" smtClean="0"/>
            <a:t>Modernize our systems</a:t>
          </a:r>
          <a:endParaRPr lang="en-US" b="1" dirty="0"/>
        </a:p>
      </dgm:t>
    </dgm:pt>
    <dgm:pt modelId="{EF9E262E-D7D3-4765-BADF-3EBCBE353B3C}" type="parTrans" cxnId="{96ABC95A-9408-4000-B44F-5E7231FAA128}">
      <dgm:prSet/>
      <dgm:spPr/>
      <dgm:t>
        <a:bodyPr/>
        <a:lstStyle/>
        <a:p>
          <a:endParaRPr lang="en-US"/>
        </a:p>
      </dgm:t>
    </dgm:pt>
    <dgm:pt modelId="{6AB0497E-EB68-4526-BFEB-D0C45C3F8783}" type="sibTrans" cxnId="{96ABC95A-9408-4000-B44F-5E7231FAA128}">
      <dgm:prSet/>
      <dgm:spPr/>
      <dgm:t>
        <a:bodyPr/>
        <a:lstStyle/>
        <a:p>
          <a:endParaRPr lang="en-US"/>
        </a:p>
      </dgm:t>
    </dgm:pt>
    <dgm:pt modelId="{6B665E6C-B3C7-4E4B-AF2C-E9AD2AFADDCC}">
      <dgm:prSet phldrT="[Text]"/>
      <dgm:spPr/>
      <dgm:t>
        <a:bodyPr/>
        <a:lstStyle/>
        <a:p>
          <a:r>
            <a:rPr lang="en-US" b="1" dirty="0" smtClean="0"/>
            <a:t>Improve management and reporting of data and results</a:t>
          </a:r>
          <a:endParaRPr lang="en-US" b="1" dirty="0"/>
        </a:p>
      </dgm:t>
    </dgm:pt>
    <dgm:pt modelId="{F44281BB-F108-4857-80AD-8B2BB66010C7}" type="parTrans" cxnId="{1A831DE1-2E7D-4002-A9C4-787CAA1B9D59}">
      <dgm:prSet/>
      <dgm:spPr/>
      <dgm:t>
        <a:bodyPr/>
        <a:lstStyle/>
        <a:p>
          <a:endParaRPr lang="en-US"/>
        </a:p>
      </dgm:t>
    </dgm:pt>
    <dgm:pt modelId="{4B407FE9-57F9-4EC8-AE34-A0D8083C0951}" type="sibTrans" cxnId="{1A831DE1-2E7D-4002-A9C4-787CAA1B9D59}">
      <dgm:prSet/>
      <dgm:spPr/>
      <dgm:t>
        <a:bodyPr/>
        <a:lstStyle/>
        <a:p>
          <a:endParaRPr lang="en-US"/>
        </a:p>
      </dgm:t>
    </dgm:pt>
    <dgm:pt modelId="{D86DBDBD-A3A7-4644-ABDE-2F48F395FFD4}" type="pres">
      <dgm:prSet presAssocID="{CB2A47CE-413E-4A31-A05B-2D8C282132CC}" presName="diagram" presStyleCnt="0">
        <dgm:presLayoutVars>
          <dgm:dir/>
          <dgm:resizeHandles val="exact"/>
        </dgm:presLayoutVars>
      </dgm:prSet>
      <dgm:spPr/>
      <dgm:t>
        <a:bodyPr/>
        <a:lstStyle/>
        <a:p>
          <a:endParaRPr lang="en-US"/>
        </a:p>
      </dgm:t>
    </dgm:pt>
    <dgm:pt modelId="{B5F1892B-3032-4EAF-B6FB-3BE2A913616D}" type="pres">
      <dgm:prSet presAssocID="{366B985C-F06C-4808-B16D-47CC771A4298}" presName="node" presStyleLbl="node1" presStyleIdx="0" presStyleCnt="6">
        <dgm:presLayoutVars>
          <dgm:bulletEnabled val="1"/>
        </dgm:presLayoutVars>
      </dgm:prSet>
      <dgm:spPr/>
      <dgm:t>
        <a:bodyPr/>
        <a:lstStyle/>
        <a:p>
          <a:endParaRPr lang="en-US"/>
        </a:p>
      </dgm:t>
    </dgm:pt>
    <dgm:pt modelId="{01DD2DFF-EA36-4881-8DC1-6ADCDCF8DA8F}" type="pres">
      <dgm:prSet presAssocID="{F61494A0-510A-424A-AEF9-6002519DD4EA}" presName="sibTrans" presStyleCnt="0"/>
      <dgm:spPr/>
    </dgm:pt>
    <dgm:pt modelId="{9A9B80AB-175F-4887-AB27-4A81E7F97E9A}" type="pres">
      <dgm:prSet presAssocID="{5E5C5A38-8E46-4CDE-A223-7FB95347C826}" presName="node" presStyleLbl="node1" presStyleIdx="1" presStyleCnt="6">
        <dgm:presLayoutVars>
          <dgm:bulletEnabled val="1"/>
        </dgm:presLayoutVars>
      </dgm:prSet>
      <dgm:spPr/>
      <dgm:t>
        <a:bodyPr/>
        <a:lstStyle/>
        <a:p>
          <a:endParaRPr lang="en-US"/>
        </a:p>
      </dgm:t>
    </dgm:pt>
    <dgm:pt modelId="{5372953E-A627-4648-B68E-E1A7150EC22D}" type="pres">
      <dgm:prSet presAssocID="{7A86A83A-8971-47E0-A36E-8D6F6A041B4E}" presName="sibTrans" presStyleCnt="0"/>
      <dgm:spPr/>
    </dgm:pt>
    <dgm:pt modelId="{CADDECF7-E860-437E-92B0-062F10C47B8E}" type="pres">
      <dgm:prSet presAssocID="{6D91AAE6-3386-41C5-8CCA-051DB3DFBB4C}" presName="node" presStyleLbl="node1" presStyleIdx="2" presStyleCnt="6">
        <dgm:presLayoutVars>
          <dgm:bulletEnabled val="1"/>
        </dgm:presLayoutVars>
      </dgm:prSet>
      <dgm:spPr/>
      <dgm:t>
        <a:bodyPr/>
        <a:lstStyle/>
        <a:p>
          <a:endParaRPr lang="en-US"/>
        </a:p>
      </dgm:t>
    </dgm:pt>
    <dgm:pt modelId="{95594155-3616-43D0-A393-A33BA0A309EA}" type="pres">
      <dgm:prSet presAssocID="{47534961-19D6-4234-9462-84B7769BDEBE}" presName="sibTrans" presStyleCnt="0"/>
      <dgm:spPr/>
    </dgm:pt>
    <dgm:pt modelId="{336221C7-533F-40A2-8232-6A2972E06C2A}" type="pres">
      <dgm:prSet presAssocID="{4E1BC04A-CA22-4156-9ACB-2763FCAD6B56}" presName="node" presStyleLbl="node1" presStyleIdx="3" presStyleCnt="6">
        <dgm:presLayoutVars>
          <dgm:bulletEnabled val="1"/>
        </dgm:presLayoutVars>
      </dgm:prSet>
      <dgm:spPr/>
      <dgm:t>
        <a:bodyPr/>
        <a:lstStyle/>
        <a:p>
          <a:endParaRPr lang="en-US"/>
        </a:p>
      </dgm:t>
    </dgm:pt>
    <dgm:pt modelId="{D1368A13-871E-4800-96A9-E5986969A936}" type="pres">
      <dgm:prSet presAssocID="{55AB5A20-3F23-4F5B-AD95-C382E5351620}" presName="sibTrans" presStyleCnt="0"/>
      <dgm:spPr/>
    </dgm:pt>
    <dgm:pt modelId="{5A662F29-B91D-4B6E-9EB2-EC21157E64AE}" type="pres">
      <dgm:prSet presAssocID="{37243D4A-67C4-42F3-BADC-4EB592860E1A}" presName="node" presStyleLbl="node1" presStyleIdx="4" presStyleCnt="6">
        <dgm:presLayoutVars>
          <dgm:bulletEnabled val="1"/>
        </dgm:presLayoutVars>
      </dgm:prSet>
      <dgm:spPr/>
      <dgm:t>
        <a:bodyPr/>
        <a:lstStyle/>
        <a:p>
          <a:endParaRPr lang="en-US"/>
        </a:p>
      </dgm:t>
    </dgm:pt>
    <dgm:pt modelId="{B3EB5F76-8A84-4DB5-A295-98845B8AB3A4}" type="pres">
      <dgm:prSet presAssocID="{6AB0497E-EB68-4526-BFEB-D0C45C3F8783}" presName="sibTrans" presStyleCnt="0"/>
      <dgm:spPr/>
    </dgm:pt>
    <dgm:pt modelId="{9BD13F50-84B3-421D-A05D-B5A67419C4F1}" type="pres">
      <dgm:prSet presAssocID="{6B665E6C-B3C7-4E4B-AF2C-E9AD2AFADDCC}" presName="node" presStyleLbl="node1" presStyleIdx="5" presStyleCnt="6">
        <dgm:presLayoutVars>
          <dgm:bulletEnabled val="1"/>
        </dgm:presLayoutVars>
      </dgm:prSet>
      <dgm:spPr/>
      <dgm:t>
        <a:bodyPr/>
        <a:lstStyle/>
        <a:p>
          <a:endParaRPr lang="en-US"/>
        </a:p>
      </dgm:t>
    </dgm:pt>
  </dgm:ptLst>
  <dgm:cxnLst>
    <dgm:cxn modelId="{6147806B-4061-4A0B-ADAB-8BF422C335F2}" type="presOf" srcId="{37243D4A-67C4-42F3-BADC-4EB592860E1A}" destId="{5A662F29-B91D-4B6E-9EB2-EC21157E64AE}" srcOrd="0" destOrd="0" presId="urn:microsoft.com/office/officeart/2005/8/layout/default"/>
    <dgm:cxn modelId="{BEA56B5A-78A9-4BC8-B4E1-98F6AAB931D8}" srcId="{CB2A47CE-413E-4A31-A05B-2D8C282132CC}" destId="{6D91AAE6-3386-41C5-8CCA-051DB3DFBB4C}" srcOrd="2" destOrd="0" parTransId="{C69B8B11-328B-43B7-9225-971C99545D75}" sibTransId="{47534961-19D6-4234-9462-84B7769BDEBE}"/>
    <dgm:cxn modelId="{BFA903DC-AA73-41E0-AB81-AE4B6BD07902}" srcId="{CB2A47CE-413E-4A31-A05B-2D8C282132CC}" destId="{5E5C5A38-8E46-4CDE-A223-7FB95347C826}" srcOrd="1" destOrd="0" parTransId="{376C60A7-5A8D-40F3-ABA6-406ABDB455BE}" sibTransId="{7A86A83A-8971-47E0-A36E-8D6F6A041B4E}"/>
    <dgm:cxn modelId="{7D164396-7576-48EA-8C99-B064B41801AB}" srcId="{CB2A47CE-413E-4A31-A05B-2D8C282132CC}" destId="{366B985C-F06C-4808-B16D-47CC771A4298}" srcOrd="0" destOrd="0" parTransId="{D9B189BC-390F-4205-AD3E-0D676D3C299E}" sibTransId="{F61494A0-510A-424A-AEF9-6002519DD4EA}"/>
    <dgm:cxn modelId="{6FAB97D5-D8B8-4C47-88EC-779B3FC59D21}" type="presOf" srcId="{CB2A47CE-413E-4A31-A05B-2D8C282132CC}" destId="{D86DBDBD-A3A7-4644-ABDE-2F48F395FFD4}" srcOrd="0" destOrd="0" presId="urn:microsoft.com/office/officeart/2005/8/layout/default"/>
    <dgm:cxn modelId="{6AC936CC-517E-4C24-BC1E-AEC05C1A8188}" type="presOf" srcId="{4E1BC04A-CA22-4156-9ACB-2763FCAD6B56}" destId="{336221C7-533F-40A2-8232-6A2972E06C2A}" srcOrd="0" destOrd="0" presId="urn:microsoft.com/office/officeart/2005/8/layout/default"/>
    <dgm:cxn modelId="{1A831DE1-2E7D-4002-A9C4-787CAA1B9D59}" srcId="{CB2A47CE-413E-4A31-A05B-2D8C282132CC}" destId="{6B665E6C-B3C7-4E4B-AF2C-E9AD2AFADDCC}" srcOrd="5" destOrd="0" parTransId="{F44281BB-F108-4857-80AD-8B2BB66010C7}" sibTransId="{4B407FE9-57F9-4EC8-AE34-A0D8083C0951}"/>
    <dgm:cxn modelId="{F9C181CE-DEA3-442D-888E-704487195E52}" type="presOf" srcId="{6B665E6C-B3C7-4E4B-AF2C-E9AD2AFADDCC}" destId="{9BD13F50-84B3-421D-A05D-B5A67419C4F1}" srcOrd="0" destOrd="0" presId="urn:microsoft.com/office/officeart/2005/8/layout/default"/>
    <dgm:cxn modelId="{6680732E-30F6-4E84-9A38-89B6C24F3FF4}" type="presOf" srcId="{366B985C-F06C-4808-B16D-47CC771A4298}" destId="{B5F1892B-3032-4EAF-B6FB-3BE2A913616D}" srcOrd="0" destOrd="0" presId="urn:microsoft.com/office/officeart/2005/8/layout/default"/>
    <dgm:cxn modelId="{96ABC95A-9408-4000-B44F-5E7231FAA128}" srcId="{CB2A47CE-413E-4A31-A05B-2D8C282132CC}" destId="{37243D4A-67C4-42F3-BADC-4EB592860E1A}" srcOrd="4" destOrd="0" parTransId="{EF9E262E-D7D3-4765-BADF-3EBCBE353B3C}" sibTransId="{6AB0497E-EB68-4526-BFEB-D0C45C3F8783}"/>
    <dgm:cxn modelId="{176E4D66-19AC-4EA4-869D-B428D6834637}" type="presOf" srcId="{5E5C5A38-8E46-4CDE-A223-7FB95347C826}" destId="{9A9B80AB-175F-4887-AB27-4A81E7F97E9A}" srcOrd="0" destOrd="0" presId="urn:microsoft.com/office/officeart/2005/8/layout/default"/>
    <dgm:cxn modelId="{CAEED6E3-9C88-4046-B220-52245793AF75}" srcId="{CB2A47CE-413E-4A31-A05B-2D8C282132CC}" destId="{4E1BC04A-CA22-4156-9ACB-2763FCAD6B56}" srcOrd="3" destOrd="0" parTransId="{45FFFD51-099C-42BB-BE2D-E23436A68FA0}" sibTransId="{55AB5A20-3F23-4F5B-AD95-C382E5351620}"/>
    <dgm:cxn modelId="{CAF55CD7-F454-416C-98F5-BBDFE3813EE8}" type="presOf" srcId="{6D91AAE6-3386-41C5-8CCA-051DB3DFBB4C}" destId="{CADDECF7-E860-437E-92B0-062F10C47B8E}" srcOrd="0" destOrd="0" presId="urn:microsoft.com/office/officeart/2005/8/layout/default"/>
    <dgm:cxn modelId="{CEA240CC-EF4F-42DB-AF35-6C3F4BC99DB8}" type="presParOf" srcId="{D86DBDBD-A3A7-4644-ABDE-2F48F395FFD4}" destId="{B5F1892B-3032-4EAF-B6FB-3BE2A913616D}" srcOrd="0" destOrd="0" presId="urn:microsoft.com/office/officeart/2005/8/layout/default"/>
    <dgm:cxn modelId="{4895165E-79E8-4260-8C73-B822936BC9DA}" type="presParOf" srcId="{D86DBDBD-A3A7-4644-ABDE-2F48F395FFD4}" destId="{01DD2DFF-EA36-4881-8DC1-6ADCDCF8DA8F}" srcOrd="1" destOrd="0" presId="urn:microsoft.com/office/officeart/2005/8/layout/default"/>
    <dgm:cxn modelId="{FA0BE654-7A9F-4291-86D0-22FC421E7921}" type="presParOf" srcId="{D86DBDBD-A3A7-4644-ABDE-2F48F395FFD4}" destId="{9A9B80AB-175F-4887-AB27-4A81E7F97E9A}" srcOrd="2" destOrd="0" presId="urn:microsoft.com/office/officeart/2005/8/layout/default"/>
    <dgm:cxn modelId="{64B8ADC1-4882-4B4C-9ECA-8B395CC83C4D}" type="presParOf" srcId="{D86DBDBD-A3A7-4644-ABDE-2F48F395FFD4}" destId="{5372953E-A627-4648-B68E-E1A7150EC22D}" srcOrd="3" destOrd="0" presId="urn:microsoft.com/office/officeart/2005/8/layout/default"/>
    <dgm:cxn modelId="{473A721D-40B4-4468-A6C5-60B87ECABFB0}" type="presParOf" srcId="{D86DBDBD-A3A7-4644-ABDE-2F48F395FFD4}" destId="{CADDECF7-E860-437E-92B0-062F10C47B8E}" srcOrd="4" destOrd="0" presId="urn:microsoft.com/office/officeart/2005/8/layout/default"/>
    <dgm:cxn modelId="{0C932C77-DBD9-4697-A639-02FA1894CF2A}" type="presParOf" srcId="{D86DBDBD-A3A7-4644-ABDE-2F48F395FFD4}" destId="{95594155-3616-43D0-A393-A33BA0A309EA}" srcOrd="5" destOrd="0" presId="urn:microsoft.com/office/officeart/2005/8/layout/default"/>
    <dgm:cxn modelId="{7F22FFC6-5F99-48C4-8963-F2BDED492E86}" type="presParOf" srcId="{D86DBDBD-A3A7-4644-ABDE-2F48F395FFD4}" destId="{336221C7-533F-40A2-8232-6A2972E06C2A}" srcOrd="6" destOrd="0" presId="urn:microsoft.com/office/officeart/2005/8/layout/default"/>
    <dgm:cxn modelId="{4A107C66-3E22-49FA-8BF6-306B9923653A}" type="presParOf" srcId="{D86DBDBD-A3A7-4644-ABDE-2F48F395FFD4}" destId="{D1368A13-871E-4800-96A9-E5986969A936}" srcOrd="7" destOrd="0" presId="urn:microsoft.com/office/officeart/2005/8/layout/default"/>
    <dgm:cxn modelId="{A3664273-026A-456D-936A-F8A65C92F103}" type="presParOf" srcId="{D86DBDBD-A3A7-4644-ABDE-2F48F395FFD4}" destId="{5A662F29-B91D-4B6E-9EB2-EC21157E64AE}" srcOrd="8" destOrd="0" presId="urn:microsoft.com/office/officeart/2005/8/layout/default"/>
    <dgm:cxn modelId="{13AC1104-8065-4225-8C33-5CB472C21A11}" type="presParOf" srcId="{D86DBDBD-A3A7-4644-ABDE-2F48F395FFD4}" destId="{B3EB5F76-8A84-4DB5-A295-98845B8AB3A4}" srcOrd="9" destOrd="0" presId="urn:microsoft.com/office/officeart/2005/8/layout/default"/>
    <dgm:cxn modelId="{3D0DEBA8-7BF2-4DF8-8669-83F856A2A0E0}" type="presParOf" srcId="{D86DBDBD-A3A7-4644-ABDE-2F48F395FFD4}" destId="{9BD13F50-84B3-421D-A05D-B5A67419C4F1}"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CF9A386-D876-4DE3-89E1-3FE27545A64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28C51D7-301D-4774-B81D-B80A2BCACD52}">
      <dgm:prSet phldrT="[Text]"/>
      <dgm:spPr>
        <a:solidFill>
          <a:srgbClr val="00B050"/>
        </a:solidFill>
      </dgm:spPr>
      <dgm:t>
        <a:bodyPr/>
        <a:lstStyle/>
        <a:p>
          <a:r>
            <a:rPr lang="en-US" dirty="0" smtClean="0"/>
            <a:t>Will Include…</a:t>
          </a:r>
          <a:endParaRPr lang="en-US" dirty="0"/>
        </a:p>
      </dgm:t>
    </dgm:pt>
    <dgm:pt modelId="{30729482-44D1-4E7A-B72B-3455D3303E6B}" type="parTrans" cxnId="{EC52FA18-DF16-46EA-B534-589826DCFCCF}">
      <dgm:prSet/>
      <dgm:spPr/>
      <dgm:t>
        <a:bodyPr/>
        <a:lstStyle/>
        <a:p>
          <a:endParaRPr lang="en-US"/>
        </a:p>
      </dgm:t>
    </dgm:pt>
    <dgm:pt modelId="{77D564F6-E528-4006-BA49-96EB8338C5FF}" type="sibTrans" cxnId="{EC52FA18-DF16-46EA-B534-589826DCFCCF}">
      <dgm:prSet/>
      <dgm:spPr/>
      <dgm:t>
        <a:bodyPr/>
        <a:lstStyle/>
        <a:p>
          <a:endParaRPr lang="en-US"/>
        </a:p>
      </dgm:t>
    </dgm:pt>
    <dgm:pt modelId="{6BB6EC4F-05D0-40C0-8BE6-364362599D38}">
      <dgm:prSet phldrT="[Text]"/>
      <dgm:spPr/>
      <dgm:t>
        <a:bodyPr/>
        <a:lstStyle/>
        <a:p>
          <a:r>
            <a:rPr lang="en-US" i="0" dirty="0" smtClean="0"/>
            <a:t>Financial and Administrative Functions</a:t>
          </a:r>
          <a:r>
            <a:rPr lang="en-US" i="1" dirty="0" smtClean="0"/>
            <a:t> </a:t>
          </a:r>
          <a:endParaRPr lang="en-US" dirty="0"/>
        </a:p>
      </dgm:t>
    </dgm:pt>
    <dgm:pt modelId="{A64117FF-A799-4F39-877C-3BB5FCA54344}" type="parTrans" cxnId="{65D3D76A-797C-49E4-92D2-E572BC5F9E6F}">
      <dgm:prSet/>
      <dgm:spPr/>
      <dgm:t>
        <a:bodyPr/>
        <a:lstStyle/>
        <a:p>
          <a:endParaRPr lang="en-US"/>
        </a:p>
      </dgm:t>
    </dgm:pt>
    <dgm:pt modelId="{AD9D86CF-04DB-4978-BD87-2222AB366D13}" type="sibTrans" cxnId="{65D3D76A-797C-49E4-92D2-E572BC5F9E6F}">
      <dgm:prSet/>
      <dgm:spPr/>
      <dgm:t>
        <a:bodyPr/>
        <a:lstStyle/>
        <a:p>
          <a:endParaRPr lang="en-US"/>
        </a:p>
      </dgm:t>
    </dgm:pt>
    <dgm:pt modelId="{2D3852F2-2ACB-4B1F-81D4-C0A4E6F9F02C}">
      <dgm:prSet phldrT="[Text]"/>
      <dgm:spPr>
        <a:solidFill>
          <a:srgbClr val="C00000"/>
        </a:solidFill>
      </dgm:spPr>
      <dgm:t>
        <a:bodyPr/>
        <a:lstStyle/>
        <a:p>
          <a:r>
            <a:rPr lang="en-US" dirty="0" smtClean="0"/>
            <a:t>Will NOT include changes to…</a:t>
          </a:r>
          <a:endParaRPr lang="en-US" dirty="0"/>
        </a:p>
      </dgm:t>
    </dgm:pt>
    <dgm:pt modelId="{019D7EC5-F2DD-4A32-9C3B-B57E9A6A9D94}" type="parTrans" cxnId="{0E589ADE-33F5-4BFE-A11C-E8FB3E3CAD10}">
      <dgm:prSet/>
      <dgm:spPr/>
      <dgm:t>
        <a:bodyPr/>
        <a:lstStyle/>
        <a:p>
          <a:endParaRPr lang="en-US"/>
        </a:p>
      </dgm:t>
    </dgm:pt>
    <dgm:pt modelId="{6D433DEA-A656-43E9-AEAC-B2A2C5B0B031}" type="sibTrans" cxnId="{0E589ADE-33F5-4BFE-A11C-E8FB3E3CAD10}">
      <dgm:prSet/>
      <dgm:spPr/>
      <dgm:t>
        <a:bodyPr/>
        <a:lstStyle/>
        <a:p>
          <a:endParaRPr lang="en-US"/>
        </a:p>
      </dgm:t>
    </dgm:pt>
    <dgm:pt modelId="{2E749957-CAF5-4E4A-B6B4-A5ED99B4F502}">
      <dgm:prSet phldrT="[Text]"/>
      <dgm:spPr/>
      <dgm:t>
        <a:bodyPr/>
        <a:lstStyle/>
        <a:p>
          <a:r>
            <a:rPr lang="en-US" dirty="0" smtClean="0"/>
            <a:t>Reporting:</a:t>
          </a:r>
          <a:endParaRPr lang="en-US" dirty="0"/>
        </a:p>
      </dgm:t>
    </dgm:pt>
    <dgm:pt modelId="{B202D065-EB93-411E-B221-94F51D7164C2}" type="parTrans" cxnId="{EE08C2FD-0DC0-4817-8666-00A2A34EA2B7}">
      <dgm:prSet/>
      <dgm:spPr/>
      <dgm:t>
        <a:bodyPr/>
        <a:lstStyle/>
        <a:p>
          <a:endParaRPr lang="en-US"/>
        </a:p>
      </dgm:t>
    </dgm:pt>
    <dgm:pt modelId="{8759C3DA-9FB8-4014-BD88-354479E4FE48}" type="sibTrans" cxnId="{EE08C2FD-0DC0-4817-8666-00A2A34EA2B7}">
      <dgm:prSet/>
      <dgm:spPr/>
      <dgm:t>
        <a:bodyPr/>
        <a:lstStyle/>
        <a:p>
          <a:endParaRPr lang="en-US"/>
        </a:p>
      </dgm:t>
    </dgm:pt>
    <dgm:pt modelId="{F818C1FC-542F-4816-BF03-8C50BC183047}">
      <dgm:prSet phldrT="[Text]"/>
      <dgm:spPr/>
      <dgm:t>
        <a:bodyPr/>
        <a:lstStyle/>
        <a:p>
          <a:r>
            <a:rPr lang="en-US" i="1" dirty="0" smtClean="0"/>
            <a:t>Award Creation</a:t>
          </a:r>
          <a:endParaRPr lang="en-US" dirty="0"/>
        </a:p>
      </dgm:t>
    </dgm:pt>
    <dgm:pt modelId="{6063BB8C-3E69-4920-95DC-2FAF52146D70}" type="parTrans" cxnId="{15B94738-667F-4766-876F-D6547FF5815F}">
      <dgm:prSet/>
      <dgm:spPr/>
      <dgm:t>
        <a:bodyPr/>
        <a:lstStyle/>
        <a:p>
          <a:endParaRPr lang="en-US"/>
        </a:p>
      </dgm:t>
    </dgm:pt>
    <dgm:pt modelId="{DAC6F0E7-85CD-43B1-B3AB-E5DD88D608FE}" type="sibTrans" cxnId="{15B94738-667F-4766-876F-D6547FF5815F}">
      <dgm:prSet/>
      <dgm:spPr/>
      <dgm:t>
        <a:bodyPr/>
        <a:lstStyle/>
        <a:p>
          <a:endParaRPr lang="en-US"/>
        </a:p>
      </dgm:t>
    </dgm:pt>
    <dgm:pt modelId="{391E674D-CE0A-4019-83AA-BB9FB85CE422}">
      <dgm:prSet phldrT="[Text]"/>
      <dgm:spPr/>
      <dgm:t>
        <a:bodyPr/>
        <a:lstStyle/>
        <a:p>
          <a:r>
            <a:rPr lang="en-US" i="1" dirty="0" smtClean="0"/>
            <a:t>Amendment </a:t>
          </a:r>
          <a:endParaRPr lang="en-US" dirty="0"/>
        </a:p>
      </dgm:t>
    </dgm:pt>
    <dgm:pt modelId="{53382B71-651E-4973-AA6C-7BA958DC56C0}" type="parTrans" cxnId="{D699D067-B63A-46D0-BABF-386C45EDEB33}">
      <dgm:prSet/>
      <dgm:spPr/>
      <dgm:t>
        <a:bodyPr/>
        <a:lstStyle/>
        <a:p>
          <a:endParaRPr lang="en-US"/>
        </a:p>
      </dgm:t>
    </dgm:pt>
    <dgm:pt modelId="{96791C9F-DE65-449A-8E6C-377722B09E67}" type="sibTrans" cxnId="{D699D067-B63A-46D0-BABF-386C45EDEB33}">
      <dgm:prSet/>
      <dgm:spPr/>
      <dgm:t>
        <a:bodyPr/>
        <a:lstStyle/>
        <a:p>
          <a:endParaRPr lang="en-US"/>
        </a:p>
      </dgm:t>
    </dgm:pt>
    <dgm:pt modelId="{09EE3987-07A8-4E8D-B3BC-6B293B66A6C1}">
      <dgm:prSet phldrT="[Text]"/>
      <dgm:spPr/>
      <dgm:t>
        <a:bodyPr/>
        <a:lstStyle/>
        <a:p>
          <a:r>
            <a:rPr lang="en-US" i="1" dirty="0" smtClean="0"/>
            <a:t>Closeout</a:t>
          </a:r>
          <a:endParaRPr lang="en-US" dirty="0"/>
        </a:p>
      </dgm:t>
    </dgm:pt>
    <dgm:pt modelId="{28591B53-0A8E-4B1A-80E3-B99DCF0A0344}" type="parTrans" cxnId="{B68F0CFD-A9E5-4ABF-A59B-C4FE6F6F176C}">
      <dgm:prSet/>
      <dgm:spPr/>
      <dgm:t>
        <a:bodyPr/>
        <a:lstStyle/>
        <a:p>
          <a:endParaRPr lang="en-US"/>
        </a:p>
      </dgm:t>
    </dgm:pt>
    <dgm:pt modelId="{1994F0BC-CD08-42DD-AFE8-5CB9E73AFF83}" type="sibTrans" cxnId="{B68F0CFD-A9E5-4ABF-A59B-C4FE6F6F176C}">
      <dgm:prSet/>
      <dgm:spPr/>
      <dgm:t>
        <a:bodyPr/>
        <a:lstStyle/>
        <a:p>
          <a:endParaRPr lang="en-US"/>
        </a:p>
      </dgm:t>
    </dgm:pt>
    <dgm:pt modelId="{1B3F5E03-CFE1-42CD-A8B2-B7E1A7D94605}">
      <dgm:prSet phldrT="[Text]"/>
      <dgm:spPr/>
      <dgm:t>
        <a:bodyPr/>
        <a:lstStyle/>
        <a:p>
          <a:endParaRPr lang="en-US" dirty="0"/>
        </a:p>
      </dgm:t>
    </dgm:pt>
    <dgm:pt modelId="{1FBF1CE7-CDD9-4B32-BA84-13819B210E63}" type="parTrans" cxnId="{FB2B9170-9349-4010-AFA2-B5B7E8B4118F}">
      <dgm:prSet/>
      <dgm:spPr/>
      <dgm:t>
        <a:bodyPr/>
        <a:lstStyle/>
        <a:p>
          <a:endParaRPr lang="en-US"/>
        </a:p>
      </dgm:t>
    </dgm:pt>
    <dgm:pt modelId="{1B0B458B-AA79-46C4-9736-9FEE3A226706}" type="sibTrans" cxnId="{FB2B9170-9349-4010-AFA2-B5B7E8B4118F}">
      <dgm:prSet/>
      <dgm:spPr/>
      <dgm:t>
        <a:bodyPr/>
        <a:lstStyle/>
        <a:p>
          <a:endParaRPr lang="en-US"/>
        </a:p>
      </dgm:t>
    </dgm:pt>
    <dgm:pt modelId="{5CF277D2-3B0A-4B95-B3D7-28367A0F54BE}">
      <dgm:prSet phldrT="[Text]"/>
      <dgm:spPr/>
      <dgm:t>
        <a:bodyPr/>
        <a:lstStyle/>
        <a:p>
          <a:endParaRPr lang="en-US" dirty="0"/>
        </a:p>
      </dgm:t>
    </dgm:pt>
    <dgm:pt modelId="{BE5442B2-791C-45F6-A89A-9F58FF3CF6F0}" type="parTrans" cxnId="{B1BB61DB-AE86-437D-99B7-2659BF496B6F}">
      <dgm:prSet/>
      <dgm:spPr/>
      <dgm:t>
        <a:bodyPr/>
        <a:lstStyle/>
        <a:p>
          <a:endParaRPr lang="en-US"/>
        </a:p>
      </dgm:t>
    </dgm:pt>
    <dgm:pt modelId="{F2322289-5F41-468D-9480-D84901F4A299}" type="sibTrans" cxnId="{B1BB61DB-AE86-437D-99B7-2659BF496B6F}">
      <dgm:prSet/>
      <dgm:spPr/>
      <dgm:t>
        <a:bodyPr/>
        <a:lstStyle/>
        <a:p>
          <a:endParaRPr lang="en-US"/>
        </a:p>
      </dgm:t>
    </dgm:pt>
    <dgm:pt modelId="{9130A530-F45A-41C4-85DD-D4D8A2EA81E6}">
      <dgm:prSet phldrT="[Text]"/>
      <dgm:spPr/>
      <dgm:t>
        <a:bodyPr/>
        <a:lstStyle/>
        <a:p>
          <a:r>
            <a:rPr lang="en-US" i="1" dirty="0" smtClean="0"/>
            <a:t>Plan of Work</a:t>
          </a:r>
          <a:endParaRPr lang="en-US" i="1" dirty="0"/>
        </a:p>
      </dgm:t>
    </dgm:pt>
    <dgm:pt modelId="{DD2795B8-D5EA-41E8-ABF0-50330DB2FD95}" type="parTrans" cxnId="{5CF43108-BD96-48EA-ABBA-BA6C55C2DBD6}">
      <dgm:prSet/>
      <dgm:spPr/>
      <dgm:t>
        <a:bodyPr/>
        <a:lstStyle/>
        <a:p>
          <a:endParaRPr lang="en-US"/>
        </a:p>
      </dgm:t>
    </dgm:pt>
    <dgm:pt modelId="{C48A9891-3E85-4D55-BB00-B327BF07BD53}" type="sibTrans" cxnId="{5CF43108-BD96-48EA-ABBA-BA6C55C2DBD6}">
      <dgm:prSet/>
      <dgm:spPr/>
      <dgm:t>
        <a:bodyPr/>
        <a:lstStyle/>
        <a:p>
          <a:endParaRPr lang="en-US"/>
        </a:p>
      </dgm:t>
    </dgm:pt>
    <dgm:pt modelId="{8639A0E4-1A67-4F33-8C4C-54ED5132B447}">
      <dgm:prSet phldrT="[Text]"/>
      <dgm:spPr/>
      <dgm:t>
        <a:bodyPr/>
        <a:lstStyle/>
        <a:p>
          <a:r>
            <a:rPr lang="en-US" i="1" dirty="0" err="1" smtClean="0"/>
            <a:t>REEport</a:t>
          </a:r>
          <a:endParaRPr lang="en-US" i="1" dirty="0"/>
        </a:p>
      </dgm:t>
    </dgm:pt>
    <dgm:pt modelId="{B7EDC5A2-D2AE-493D-93C5-5F51EF1DA1F5}" type="parTrans" cxnId="{FD895974-16CB-434D-B8D0-4F22FE561CFB}">
      <dgm:prSet/>
      <dgm:spPr/>
      <dgm:t>
        <a:bodyPr/>
        <a:lstStyle/>
        <a:p>
          <a:endParaRPr lang="en-US"/>
        </a:p>
      </dgm:t>
    </dgm:pt>
    <dgm:pt modelId="{133F9945-DE5D-4E67-986D-D6D860373551}" type="sibTrans" cxnId="{FD895974-16CB-434D-B8D0-4F22FE561CFB}">
      <dgm:prSet/>
      <dgm:spPr/>
      <dgm:t>
        <a:bodyPr/>
        <a:lstStyle/>
        <a:p>
          <a:endParaRPr lang="en-US"/>
        </a:p>
      </dgm:t>
    </dgm:pt>
    <dgm:pt modelId="{A4D92D0B-99A7-430B-8F28-EFCDD7A0B91B}">
      <dgm:prSet phldrT="[Text]"/>
      <dgm:spPr/>
      <dgm:t>
        <a:bodyPr/>
        <a:lstStyle/>
        <a:p>
          <a:r>
            <a:rPr lang="en-US" i="0" dirty="0" smtClean="0"/>
            <a:t>Self-service portal for applicants</a:t>
          </a:r>
          <a:endParaRPr lang="en-US" i="0" dirty="0"/>
        </a:p>
      </dgm:t>
    </dgm:pt>
    <dgm:pt modelId="{974F645D-F423-4FE7-B7DE-8D26E7EA948C}" type="parTrans" cxnId="{32EFD2DD-4436-477E-B446-5BCC3AE83B17}">
      <dgm:prSet/>
      <dgm:spPr/>
      <dgm:t>
        <a:bodyPr/>
        <a:lstStyle/>
        <a:p>
          <a:endParaRPr lang="en-US"/>
        </a:p>
      </dgm:t>
    </dgm:pt>
    <dgm:pt modelId="{4A3B8672-A84C-4BA6-8332-E823D0FCE735}" type="sibTrans" cxnId="{32EFD2DD-4436-477E-B446-5BCC3AE83B17}">
      <dgm:prSet/>
      <dgm:spPr/>
      <dgm:t>
        <a:bodyPr/>
        <a:lstStyle/>
        <a:p>
          <a:endParaRPr lang="en-US"/>
        </a:p>
      </dgm:t>
    </dgm:pt>
    <dgm:pt modelId="{C024981D-16DC-4963-A374-A4F73E9C8053}" type="pres">
      <dgm:prSet presAssocID="{ECF9A386-D876-4DE3-89E1-3FE27545A645}" presName="linear" presStyleCnt="0">
        <dgm:presLayoutVars>
          <dgm:animLvl val="lvl"/>
          <dgm:resizeHandles val="exact"/>
        </dgm:presLayoutVars>
      </dgm:prSet>
      <dgm:spPr/>
      <dgm:t>
        <a:bodyPr/>
        <a:lstStyle/>
        <a:p>
          <a:endParaRPr lang="en-US"/>
        </a:p>
      </dgm:t>
    </dgm:pt>
    <dgm:pt modelId="{21293A77-22E1-475B-A9C9-E4FEB64CCBBC}" type="pres">
      <dgm:prSet presAssocID="{F28C51D7-301D-4774-B81D-B80A2BCACD52}" presName="parentText" presStyleLbl="node1" presStyleIdx="0" presStyleCnt="2">
        <dgm:presLayoutVars>
          <dgm:chMax val="0"/>
          <dgm:bulletEnabled val="1"/>
        </dgm:presLayoutVars>
      </dgm:prSet>
      <dgm:spPr/>
      <dgm:t>
        <a:bodyPr/>
        <a:lstStyle/>
        <a:p>
          <a:endParaRPr lang="en-US"/>
        </a:p>
      </dgm:t>
    </dgm:pt>
    <dgm:pt modelId="{0435BDEB-3A8E-4748-A21C-86647C0E2650}" type="pres">
      <dgm:prSet presAssocID="{F28C51D7-301D-4774-B81D-B80A2BCACD52}" presName="childText" presStyleLbl="revTx" presStyleIdx="0" presStyleCnt="2">
        <dgm:presLayoutVars>
          <dgm:bulletEnabled val="1"/>
        </dgm:presLayoutVars>
      </dgm:prSet>
      <dgm:spPr/>
      <dgm:t>
        <a:bodyPr/>
        <a:lstStyle/>
        <a:p>
          <a:endParaRPr lang="en-US"/>
        </a:p>
      </dgm:t>
    </dgm:pt>
    <dgm:pt modelId="{8851D11E-2ED9-43B1-ADFD-BE43705FC339}" type="pres">
      <dgm:prSet presAssocID="{2D3852F2-2ACB-4B1F-81D4-C0A4E6F9F02C}" presName="parentText" presStyleLbl="node1" presStyleIdx="1" presStyleCnt="2">
        <dgm:presLayoutVars>
          <dgm:chMax val="0"/>
          <dgm:bulletEnabled val="1"/>
        </dgm:presLayoutVars>
      </dgm:prSet>
      <dgm:spPr/>
      <dgm:t>
        <a:bodyPr/>
        <a:lstStyle/>
        <a:p>
          <a:endParaRPr lang="en-US"/>
        </a:p>
      </dgm:t>
    </dgm:pt>
    <dgm:pt modelId="{9355EDFA-C812-4F0B-AFFE-1CEE843504F3}" type="pres">
      <dgm:prSet presAssocID="{2D3852F2-2ACB-4B1F-81D4-C0A4E6F9F02C}" presName="childText" presStyleLbl="revTx" presStyleIdx="1" presStyleCnt="2">
        <dgm:presLayoutVars>
          <dgm:bulletEnabled val="1"/>
        </dgm:presLayoutVars>
      </dgm:prSet>
      <dgm:spPr/>
      <dgm:t>
        <a:bodyPr/>
        <a:lstStyle/>
        <a:p>
          <a:endParaRPr lang="en-US"/>
        </a:p>
      </dgm:t>
    </dgm:pt>
  </dgm:ptLst>
  <dgm:cxnLst>
    <dgm:cxn modelId="{B1BB61DB-AE86-437D-99B7-2659BF496B6F}" srcId="{2D3852F2-2ACB-4B1F-81D4-C0A4E6F9F02C}" destId="{5CF277D2-3B0A-4B95-B3D7-28367A0F54BE}" srcOrd="2" destOrd="0" parTransId="{BE5442B2-791C-45F6-A89A-9F58FF3CF6F0}" sibTransId="{F2322289-5F41-468D-9480-D84901F4A299}"/>
    <dgm:cxn modelId="{12E8B996-2DCC-4BBF-B68B-749EAE90B485}" type="presOf" srcId="{6BB6EC4F-05D0-40C0-8BE6-364362599D38}" destId="{0435BDEB-3A8E-4748-A21C-86647C0E2650}" srcOrd="0" destOrd="0" presId="urn:microsoft.com/office/officeart/2005/8/layout/vList2"/>
    <dgm:cxn modelId="{D699D067-B63A-46D0-BABF-386C45EDEB33}" srcId="{6BB6EC4F-05D0-40C0-8BE6-364362599D38}" destId="{391E674D-CE0A-4019-83AA-BB9FB85CE422}" srcOrd="1" destOrd="0" parTransId="{53382B71-651E-4973-AA6C-7BA958DC56C0}" sibTransId="{96791C9F-DE65-449A-8E6C-377722B09E67}"/>
    <dgm:cxn modelId="{FB2B9170-9349-4010-AFA2-B5B7E8B4118F}" srcId="{2D3852F2-2ACB-4B1F-81D4-C0A4E6F9F02C}" destId="{1B3F5E03-CFE1-42CD-A8B2-B7E1A7D94605}" srcOrd="0" destOrd="0" parTransId="{1FBF1CE7-CDD9-4B32-BA84-13819B210E63}" sibTransId="{1B0B458B-AA79-46C4-9736-9FEE3A226706}"/>
    <dgm:cxn modelId="{CF2AB4DD-B45D-4643-8EF9-66D330DEDEF9}" type="presOf" srcId="{391E674D-CE0A-4019-83AA-BB9FB85CE422}" destId="{0435BDEB-3A8E-4748-A21C-86647C0E2650}" srcOrd="0" destOrd="2" presId="urn:microsoft.com/office/officeart/2005/8/layout/vList2"/>
    <dgm:cxn modelId="{26538FB4-05A4-4659-9574-49F1EBEBB0FC}" type="presOf" srcId="{9130A530-F45A-41C4-85DD-D4D8A2EA81E6}" destId="{9355EDFA-C812-4F0B-AFFE-1CEE843504F3}" srcOrd="0" destOrd="2" presId="urn:microsoft.com/office/officeart/2005/8/layout/vList2"/>
    <dgm:cxn modelId="{FD895974-16CB-434D-B8D0-4F22FE561CFB}" srcId="{2E749957-CAF5-4E4A-B6B4-A5ED99B4F502}" destId="{8639A0E4-1A67-4F33-8C4C-54ED5132B447}" srcOrd="1" destOrd="0" parTransId="{B7EDC5A2-D2AE-493D-93C5-5F51EF1DA1F5}" sibTransId="{133F9945-DE5D-4E67-986D-D6D860373551}"/>
    <dgm:cxn modelId="{65D3D76A-797C-49E4-92D2-E572BC5F9E6F}" srcId="{F28C51D7-301D-4774-B81D-B80A2BCACD52}" destId="{6BB6EC4F-05D0-40C0-8BE6-364362599D38}" srcOrd="0" destOrd="0" parTransId="{A64117FF-A799-4F39-877C-3BB5FCA54344}" sibTransId="{AD9D86CF-04DB-4978-BD87-2222AB366D13}"/>
    <dgm:cxn modelId="{32EFD2DD-4436-477E-B446-5BCC3AE83B17}" srcId="{F28C51D7-301D-4774-B81D-B80A2BCACD52}" destId="{A4D92D0B-99A7-430B-8F28-EFCDD7A0B91B}" srcOrd="1" destOrd="0" parTransId="{974F645D-F423-4FE7-B7DE-8D26E7EA948C}" sibTransId="{4A3B8672-A84C-4BA6-8332-E823D0FCE735}"/>
    <dgm:cxn modelId="{15B94738-667F-4766-876F-D6547FF5815F}" srcId="{6BB6EC4F-05D0-40C0-8BE6-364362599D38}" destId="{F818C1FC-542F-4816-BF03-8C50BC183047}" srcOrd="0" destOrd="0" parTransId="{6063BB8C-3E69-4920-95DC-2FAF52146D70}" sibTransId="{DAC6F0E7-85CD-43B1-B3AB-E5DD88D608FE}"/>
    <dgm:cxn modelId="{EE08C2FD-0DC0-4817-8666-00A2A34EA2B7}" srcId="{2D3852F2-2ACB-4B1F-81D4-C0A4E6F9F02C}" destId="{2E749957-CAF5-4E4A-B6B4-A5ED99B4F502}" srcOrd="1" destOrd="0" parTransId="{B202D065-EB93-411E-B221-94F51D7164C2}" sibTransId="{8759C3DA-9FB8-4014-BD88-354479E4FE48}"/>
    <dgm:cxn modelId="{2313E09A-2DCA-4235-8697-4223F7408AD3}" type="presOf" srcId="{A4D92D0B-99A7-430B-8F28-EFCDD7A0B91B}" destId="{0435BDEB-3A8E-4748-A21C-86647C0E2650}" srcOrd="0" destOrd="4" presId="urn:microsoft.com/office/officeart/2005/8/layout/vList2"/>
    <dgm:cxn modelId="{EB6D88E6-01EB-46F8-9D9C-E26F80063367}" type="presOf" srcId="{1B3F5E03-CFE1-42CD-A8B2-B7E1A7D94605}" destId="{9355EDFA-C812-4F0B-AFFE-1CEE843504F3}" srcOrd="0" destOrd="0" presId="urn:microsoft.com/office/officeart/2005/8/layout/vList2"/>
    <dgm:cxn modelId="{F42E591F-AF1B-4580-A43F-F7A5CC6A8DDE}" type="presOf" srcId="{ECF9A386-D876-4DE3-89E1-3FE27545A645}" destId="{C024981D-16DC-4963-A374-A4F73E9C8053}" srcOrd="0" destOrd="0" presId="urn:microsoft.com/office/officeart/2005/8/layout/vList2"/>
    <dgm:cxn modelId="{5CF43108-BD96-48EA-ABBA-BA6C55C2DBD6}" srcId="{2E749957-CAF5-4E4A-B6B4-A5ED99B4F502}" destId="{9130A530-F45A-41C4-85DD-D4D8A2EA81E6}" srcOrd="0" destOrd="0" parTransId="{DD2795B8-D5EA-41E8-ABF0-50330DB2FD95}" sibTransId="{C48A9891-3E85-4D55-BB00-B327BF07BD53}"/>
    <dgm:cxn modelId="{5066D8A9-78F8-4763-B6D3-AE47A2BDC45C}" type="presOf" srcId="{8639A0E4-1A67-4F33-8C4C-54ED5132B447}" destId="{9355EDFA-C812-4F0B-AFFE-1CEE843504F3}" srcOrd="0" destOrd="3" presId="urn:microsoft.com/office/officeart/2005/8/layout/vList2"/>
    <dgm:cxn modelId="{9627D39B-D835-495A-9DD0-5B6BC1488281}" type="presOf" srcId="{F28C51D7-301D-4774-B81D-B80A2BCACD52}" destId="{21293A77-22E1-475B-A9C9-E4FEB64CCBBC}" srcOrd="0" destOrd="0" presId="urn:microsoft.com/office/officeart/2005/8/layout/vList2"/>
    <dgm:cxn modelId="{0E589ADE-33F5-4BFE-A11C-E8FB3E3CAD10}" srcId="{ECF9A386-D876-4DE3-89E1-3FE27545A645}" destId="{2D3852F2-2ACB-4B1F-81D4-C0A4E6F9F02C}" srcOrd="1" destOrd="0" parTransId="{019D7EC5-F2DD-4A32-9C3B-B57E9A6A9D94}" sibTransId="{6D433DEA-A656-43E9-AEAC-B2A2C5B0B031}"/>
    <dgm:cxn modelId="{EC52FA18-DF16-46EA-B534-589826DCFCCF}" srcId="{ECF9A386-D876-4DE3-89E1-3FE27545A645}" destId="{F28C51D7-301D-4774-B81D-B80A2BCACD52}" srcOrd="0" destOrd="0" parTransId="{30729482-44D1-4E7A-B72B-3455D3303E6B}" sibTransId="{77D564F6-E528-4006-BA49-96EB8338C5FF}"/>
    <dgm:cxn modelId="{EBB06472-063A-449B-BC97-2F53A2E5CAC1}" type="presOf" srcId="{2D3852F2-2ACB-4B1F-81D4-C0A4E6F9F02C}" destId="{8851D11E-2ED9-43B1-ADFD-BE43705FC339}" srcOrd="0" destOrd="0" presId="urn:microsoft.com/office/officeart/2005/8/layout/vList2"/>
    <dgm:cxn modelId="{28764EFA-E89B-4FB7-B592-410A64EFE9F0}" type="presOf" srcId="{09EE3987-07A8-4E8D-B3BC-6B293B66A6C1}" destId="{0435BDEB-3A8E-4748-A21C-86647C0E2650}" srcOrd="0" destOrd="3" presId="urn:microsoft.com/office/officeart/2005/8/layout/vList2"/>
    <dgm:cxn modelId="{B68F0CFD-A9E5-4ABF-A59B-C4FE6F6F176C}" srcId="{6BB6EC4F-05D0-40C0-8BE6-364362599D38}" destId="{09EE3987-07A8-4E8D-B3BC-6B293B66A6C1}" srcOrd="2" destOrd="0" parTransId="{28591B53-0A8E-4B1A-80E3-B99DCF0A0344}" sibTransId="{1994F0BC-CD08-42DD-AFE8-5CB9E73AFF83}"/>
    <dgm:cxn modelId="{8087012E-80B4-4B2F-8B53-AA36F3326D97}" type="presOf" srcId="{5CF277D2-3B0A-4B95-B3D7-28367A0F54BE}" destId="{9355EDFA-C812-4F0B-AFFE-1CEE843504F3}" srcOrd="0" destOrd="4" presId="urn:microsoft.com/office/officeart/2005/8/layout/vList2"/>
    <dgm:cxn modelId="{3F43A554-327C-44EA-AE1A-81D4D1FD1034}" type="presOf" srcId="{2E749957-CAF5-4E4A-B6B4-A5ED99B4F502}" destId="{9355EDFA-C812-4F0B-AFFE-1CEE843504F3}" srcOrd="0" destOrd="1" presId="urn:microsoft.com/office/officeart/2005/8/layout/vList2"/>
    <dgm:cxn modelId="{AE458350-5295-4978-BA9A-67C6B6624EE4}" type="presOf" srcId="{F818C1FC-542F-4816-BF03-8C50BC183047}" destId="{0435BDEB-3A8E-4748-A21C-86647C0E2650}" srcOrd="0" destOrd="1" presId="urn:microsoft.com/office/officeart/2005/8/layout/vList2"/>
    <dgm:cxn modelId="{EC4538EA-3728-48E7-AAE8-D27BDA90C5BE}" type="presParOf" srcId="{C024981D-16DC-4963-A374-A4F73E9C8053}" destId="{21293A77-22E1-475B-A9C9-E4FEB64CCBBC}" srcOrd="0" destOrd="0" presId="urn:microsoft.com/office/officeart/2005/8/layout/vList2"/>
    <dgm:cxn modelId="{A1AAACCF-913A-4C88-8984-9993FC5B200D}" type="presParOf" srcId="{C024981D-16DC-4963-A374-A4F73E9C8053}" destId="{0435BDEB-3A8E-4748-A21C-86647C0E2650}" srcOrd="1" destOrd="0" presId="urn:microsoft.com/office/officeart/2005/8/layout/vList2"/>
    <dgm:cxn modelId="{667EFB23-92CF-4440-A160-FBFCEFB76A00}" type="presParOf" srcId="{C024981D-16DC-4963-A374-A4F73E9C8053}" destId="{8851D11E-2ED9-43B1-ADFD-BE43705FC339}" srcOrd="2" destOrd="0" presId="urn:microsoft.com/office/officeart/2005/8/layout/vList2"/>
    <dgm:cxn modelId="{B173E4DA-04EA-4178-8968-EF76FF5C71A4}" type="presParOf" srcId="{C024981D-16DC-4963-A374-A4F73E9C8053}" destId="{9355EDFA-C812-4F0B-AFFE-1CEE843504F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2120"/>
          </a:xfrm>
          <a:prstGeom prst="rect">
            <a:avLst/>
          </a:prstGeom>
        </p:spPr>
        <p:txBody>
          <a:bodyPr vert="horz" lIns="90724" tIns="45362" rIns="90724" bIns="45362" rtlCol="0"/>
          <a:lstStyle>
            <a:lvl1pPr algn="l">
              <a:defRPr sz="1200"/>
            </a:lvl1pPr>
          </a:lstStyle>
          <a:p>
            <a:endParaRPr lang="en-US"/>
          </a:p>
        </p:txBody>
      </p:sp>
      <p:sp>
        <p:nvSpPr>
          <p:cNvPr id="3" name="Date Placeholder 2"/>
          <p:cNvSpPr>
            <a:spLocks noGrp="1"/>
          </p:cNvSpPr>
          <p:nvPr>
            <p:ph type="dt" sz="quarter" idx="1"/>
          </p:nvPr>
        </p:nvSpPr>
        <p:spPr>
          <a:xfrm>
            <a:off x="3936176" y="0"/>
            <a:ext cx="3012329" cy="462120"/>
          </a:xfrm>
          <a:prstGeom prst="rect">
            <a:avLst/>
          </a:prstGeom>
        </p:spPr>
        <p:txBody>
          <a:bodyPr vert="horz" lIns="90724" tIns="45362" rIns="90724" bIns="45362" rtlCol="0"/>
          <a:lstStyle>
            <a:lvl1pPr algn="r">
              <a:defRPr sz="1200"/>
            </a:lvl1pPr>
          </a:lstStyle>
          <a:p>
            <a:fld id="{6267AE70-4C5C-4A83-AFBF-4F17A253218C}" type="datetimeFigureOut">
              <a:rPr lang="en-US" smtClean="0"/>
              <a:t>10/23/2015</a:t>
            </a:fld>
            <a:endParaRPr lang="en-US"/>
          </a:p>
        </p:txBody>
      </p:sp>
      <p:sp>
        <p:nvSpPr>
          <p:cNvPr id="4" name="Footer Placeholder 3"/>
          <p:cNvSpPr>
            <a:spLocks noGrp="1"/>
          </p:cNvSpPr>
          <p:nvPr>
            <p:ph type="ftr" sz="quarter" idx="2"/>
          </p:nvPr>
        </p:nvSpPr>
        <p:spPr>
          <a:xfrm>
            <a:off x="0" y="8772379"/>
            <a:ext cx="3012329" cy="462120"/>
          </a:xfrm>
          <a:prstGeom prst="rect">
            <a:avLst/>
          </a:prstGeom>
        </p:spPr>
        <p:txBody>
          <a:bodyPr vert="horz" lIns="90724" tIns="45362" rIns="90724" bIns="45362" rtlCol="0" anchor="b"/>
          <a:lstStyle>
            <a:lvl1pPr algn="l">
              <a:defRPr sz="1200"/>
            </a:lvl1pPr>
          </a:lstStyle>
          <a:p>
            <a:endParaRPr lang="en-US"/>
          </a:p>
        </p:txBody>
      </p:sp>
      <p:sp>
        <p:nvSpPr>
          <p:cNvPr id="5" name="Slide Number Placeholder 4"/>
          <p:cNvSpPr>
            <a:spLocks noGrp="1"/>
          </p:cNvSpPr>
          <p:nvPr>
            <p:ph type="sldNum" sz="quarter" idx="3"/>
          </p:nvPr>
        </p:nvSpPr>
        <p:spPr>
          <a:xfrm>
            <a:off x="3936176" y="8772379"/>
            <a:ext cx="3012329" cy="462120"/>
          </a:xfrm>
          <a:prstGeom prst="rect">
            <a:avLst/>
          </a:prstGeom>
        </p:spPr>
        <p:txBody>
          <a:bodyPr vert="horz" lIns="90724" tIns="45362" rIns="90724" bIns="45362" rtlCol="0" anchor="b"/>
          <a:lstStyle>
            <a:lvl1pPr algn="r">
              <a:defRPr sz="1200"/>
            </a:lvl1pPr>
          </a:lstStyle>
          <a:p>
            <a:fld id="{ED5FCFBF-80AB-4000-8B11-EBFC478B401E}" type="slidenum">
              <a:rPr lang="en-US" smtClean="0"/>
              <a:t>‹#›</a:t>
            </a:fld>
            <a:endParaRPr lang="en-US"/>
          </a:p>
        </p:txBody>
      </p:sp>
    </p:spTree>
    <p:extLst>
      <p:ext uri="{BB962C8B-B14F-4D97-AF65-F5344CB8AC3E}">
        <p14:creationId xmlns:p14="http://schemas.microsoft.com/office/powerpoint/2010/main" val="79140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11700" cy="461804"/>
          </a:xfrm>
          <a:prstGeom prst="rect">
            <a:avLst/>
          </a:prstGeom>
          <a:noFill/>
          <a:ln w="9525">
            <a:noFill/>
            <a:miter lim="800000"/>
            <a:headEnd/>
            <a:tailEnd/>
          </a:ln>
        </p:spPr>
        <p:txBody>
          <a:bodyPr vert="horz" wrap="square" lIns="92448" tIns="46223" rIns="92448" bIns="46223" numCol="1" anchor="t" anchorCtr="0" compatLnSpc="1">
            <a:prstTxWarp prst="textNoShape">
              <a:avLst/>
            </a:prstTxWarp>
          </a:bodyPr>
          <a:lstStyle>
            <a:lvl1pPr>
              <a:defRPr sz="1200" smtClean="0">
                <a:ea typeface="ＭＳ Ｐゴシック" pitchFamily="112" charset="-128"/>
              </a:defRPr>
            </a:lvl1pPr>
          </a:lstStyle>
          <a:p>
            <a:pPr>
              <a:defRPr/>
            </a:pPr>
            <a:endParaRPr lang="en-US"/>
          </a:p>
        </p:txBody>
      </p:sp>
      <p:sp>
        <p:nvSpPr>
          <p:cNvPr id="4099" name="Rectangle 3"/>
          <p:cNvSpPr>
            <a:spLocks noGrp="1" noChangeArrowheads="1"/>
          </p:cNvSpPr>
          <p:nvPr>
            <p:ph type="dt" idx="1"/>
          </p:nvPr>
        </p:nvSpPr>
        <p:spPr bwMode="auto">
          <a:xfrm>
            <a:off x="3938377" y="0"/>
            <a:ext cx="3011700" cy="461804"/>
          </a:xfrm>
          <a:prstGeom prst="rect">
            <a:avLst/>
          </a:prstGeom>
          <a:noFill/>
          <a:ln w="9525">
            <a:noFill/>
            <a:miter lim="800000"/>
            <a:headEnd/>
            <a:tailEnd/>
          </a:ln>
        </p:spPr>
        <p:txBody>
          <a:bodyPr vert="horz" wrap="square" lIns="92448" tIns="46223" rIns="92448" bIns="46223" numCol="1" anchor="t" anchorCtr="0" compatLnSpc="1">
            <a:prstTxWarp prst="textNoShape">
              <a:avLst/>
            </a:prstTxWarp>
          </a:bodyPr>
          <a:lstStyle>
            <a:lvl1pPr algn="r">
              <a:defRPr sz="1200" smtClean="0">
                <a:ea typeface="ＭＳ Ｐゴシック" pitchFamily="112"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66813" y="692150"/>
            <a:ext cx="4616450" cy="34639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6678" y="4387136"/>
            <a:ext cx="5096722" cy="4156234"/>
          </a:xfrm>
          <a:prstGeom prst="rect">
            <a:avLst/>
          </a:prstGeom>
          <a:noFill/>
          <a:ln w="9525">
            <a:noFill/>
            <a:miter lim="800000"/>
            <a:headEnd/>
            <a:tailEnd/>
          </a:ln>
        </p:spPr>
        <p:txBody>
          <a:bodyPr vert="horz" wrap="square" lIns="92448" tIns="46223" rIns="92448"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1" y="8774271"/>
            <a:ext cx="3011700" cy="461804"/>
          </a:xfrm>
          <a:prstGeom prst="rect">
            <a:avLst/>
          </a:prstGeom>
          <a:noFill/>
          <a:ln w="9525">
            <a:noFill/>
            <a:miter lim="800000"/>
            <a:headEnd/>
            <a:tailEnd/>
          </a:ln>
        </p:spPr>
        <p:txBody>
          <a:bodyPr vert="horz" wrap="square" lIns="92448" tIns="46223" rIns="92448" bIns="46223" numCol="1" anchor="b" anchorCtr="0" compatLnSpc="1">
            <a:prstTxWarp prst="textNoShape">
              <a:avLst/>
            </a:prstTxWarp>
          </a:bodyPr>
          <a:lstStyle>
            <a:lvl1pPr>
              <a:defRPr sz="1200" smtClean="0">
                <a:ea typeface="ＭＳ Ｐゴシック" pitchFamily="112" charset="-128"/>
              </a:defRPr>
            </a:lvl1pPr>
          </a:lstStyle>
          <a:p>
            <a:pPr>
              <a:defRPr/>
            </a:pPr>
            <a:endParaRPr lang="en-US"/>
          </a:p>
        </p:txBody>
      </p:sp>
      <p:sp>
        <p:nvSpPr>
          <p:cNvPr id="4103" name="Rectangle 7"/>
          <p:cNvSpPr>
            <a:spLocks noGrp="1" noChangeArrowheads="1"/>
          </p:cNvSpPr>
          <p:nvPr>
            <p:ph type="sldNum" sz="quarter" idx="5"/>
          </p:nvPr>
        </p:nvSpPr>
        <p:spPr bwMode="auto">
          <a:xfrm>
            <a:off x="3938377" y="8774271"/>
            <a:ext cx="3011700" cy="461804"/>
          </a:xfrm>
          <a:prstGeom prst="rect">
            <a:avLst/>
          </a:prstGeom>
          <a:noFill/>
          <a:ln w="9525">
            <a:noFill/>
            <a:miter lim="800000"/>
            <a:headEnd/>
            <a:tailEnd/>
          </a:ln>
        </p:spPr>
        <p:txBody>
          <a:bodyPr vert="horz" wrap="square" lIns="92448" tIns="46223" rIns="92448" bIns="46223" numCol="1" anchor="b" anchorCtr="0" compatLnSpc="1">
            <a:prstTxWarp prst="textNoShape">
              <a:avLst/>
            </a:prstTxWarp>
          </a:bodyPr>
          <a:lstStyle>
            <a:lvl1pPr algn="r">
              <a:defRPr sz="1200" smtClean="0">
                <a:ea typeface="ＭＳ Ｐゴシック" pitchFamily="112" charset="-128"/>
              </a:defRPr>
            </a:lvl1pPr>
          </a:lstStyle>
          <a:p>
            <a:pPr>
              <a:defRPr/>
            </a:pPr>
            <a:fld id="{B1B18807-29E7-4CFD-8954-718994DBFA50}" type="slidenum">
              <a:rPr lang="en-US"/>
              <a:pPr>
                <a:defRPr/>
              </a:pPr>
              <a:t>‹#›</a:t>
            </a:fld>
            <a:endParaRPr lang="en-US"/>
          </a:p>
        </p:txBody>
      </p:sp>
    </p:spTree>
    <p:extLst>
      <p:ext uri="{BB962C8B-B14F-4D97-AF65-F5344CB8AC3E}">
        <p14:creationId xmlns:p14="http://schemas.microsoft.com/office/powerpoint/2010/main" val="27719599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400E3AB3-5CCB-4C9C-8FA4-8A358CE4DD94}" type="slidenum">
              <a:rPr lang="en-US">
                <a:ea typeface="ＭＳ Ｐゴシック" pitchFamily="34" charset="-128"/>
              </a:rPr>
              <a:pPr/>
              <a:t>1</a:t>
            </a:fld>
            <a:endParaRPr lang="en-US" dirty="0">
              <a:ea typeface="ＭＳ Ｐゴシック" pitchFamily="34" charset="-128"/>
            </a:endParaRPr>
          </a:p>
        </p:txBody>
      </p:sp>
      <p:sp>
        <p:nvSpPr>
          <p:cNvPr id="14339" name="Rectangle 2"/>
          <p:cNvSpPr>
            <a:spLocks noGrp="1" noRot="1" noChangeAspect="1" noChangeArrowheads="1" noTextEdit="1"/>
          </p:cNvSpPr>
          <p:nvPr>
            <p:ph type="sldImg"/>
          </p:nvPr>
        </p:nvSpPr>
        <p:spPr>
          <a:xfrm>
            <a:off x="1166813" y="692150"/>
            <a:ext cx="4616450" cy="3463925"/>
          </a:xfrm>
          <a:ln/>
        </p:spPr>
      </p:sp>
      <p:sp>
        <p:nvSpPr>
          <p:cNvPr id="14340" name="Rectangle 3"/>
          <p:cNvSpPr>
            <a:spLocks noGrp="1" noChangeArrowheads="1"/>
          </p:cNvSpPr>
          <p:nvPr>
            <p:ph type="body" idx="1"/>
          </p:nvPr>
        </p:nvSpPr>
        <p:spPr>
          <a:noFill/>
          <a:ln/>
        </p:spPr>
        <p:txBody>
          <a:bodyPr/>
          <a:lstStyle/>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val="184641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B18807-29E7-4CFD-8954-718994DBFA50}" type="slidenum">
              <a:rPr lang="en-US" smtClean="0"/>
              <a:pPr>
                <a:defRPr/>
              </a:pPr>
              <a:t>10</a:t>
            </a:fld>
            <a:endParaRPr lang="en-US"/>
          </a:p>
        </p:txBody>
      </p:sp>
    </p:spTree>
    <p:extLst>
      <p:ext uri="{BB962C8B-B14F-4D97-AF65-F5344CB8AC3E}">
        <p14:creationId xmlns:p14="http://schemas.microsoft.com/office/powerpoint/2010/main" val="2969487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B18807-29E7-4CFD-8954-718994DBFA50}" type="slidenum">
              <a:rPr lang="en-US" smtClean="0"/>
              <a:pPr>
                <a:defRPr/>
              </a:pPr>
              <a:t>11</a:t>
            </a:fld>
            <a:endParaRPr lang="en-US"/>
          </a:p>
        </p:txBody>
      </p:sp>
    </p:spTree>
    <p:extLst>
      <p:ext uri="{BB962C8B-B14F-4D97-AF65-F5344CB8AC3E}">
        <p14:creationId xmlns:p14="http://schemas.microsoft.com/office/powerpoint/2010/main" val="940630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62963" indent="-293447">
              <a:defRPr sz="2400">
                <a:solidFill>
                  <a:schemeClr val="tx1"/>
                </a:solidFill>
                <a:latin typeface="Arial" charset="0"/>
                <a:ea typeface="ＭＳ Ｐゴシック" pitchFamily="34" charset="-128"/>
              </a:defRPr>
            </a:lvl2pPr>
            <a:lvl3pPr marL="1173790" indent="-234758">
              <a:defRPr sz="2400">
                <a:solidFill>
                  <a:schemeClr val="tx1"/>
                </a:solidFill>
                <a:latin typeface="Arial" charset="0"/>
                <a:ea typeface="ＭＳ Ｐゴシック" pitchFamily="34" charset="-128"/>
              </a:defRPr>
            </a:lvl3pPr>
            <a:lvl4pPr marL="1643306" indent="-234758">
              <a:defRPr sz="2400">
                <a:solidFill>
                  <a:schemeClr val="tx1"/>
                </a:solidFill>
                <a:latin typeface="Arial" charset="0"/>
                <a:ea typeface="ＭＳ Ｐゴシック" pitchFamily="34" charset="-128"/>
              </a:defRPr>
            </a:lvl4pPr>
            <a:lvl5pPr marL="2112823" indent="-234758">
              <a:defRPr sz="2400">
                <a:solidFill>
                  <a:schemeClr val="tx1"/>
                </a:solidFill>
                <a:latin typeface="Arial" charset="0"/>
                <a:ea typeface="ＭＳ Ｐゴシック" pitchFamily="34" charset="-128"/>
              </a:defRPr>
            </a:lvl5pPr>
            <a:lvl6pPr marL="2582336" indent="-234758" eaLnBrk="0" fontAlgn="base" hangingPunct="0">
              <a:spcBef>
                <a:spcPct val="0"/>
              </a:spcBef>
              <a:spcAft>
                <a:spcPct val="0"/>
              </a:spcAft>
              <a:defRPr sz="2400">
                <a:solidFill>
                  <a:schemeClr val="tx1"/>
                </a:solidFill>
                <a:latin typeface="Arial" charset="0"/>
                <a:ea typeface="ＭＳ Ｐゴシック" pitchFamily="34" charset="-128"/>
              </a:defRPr>
            </a:lvl6pPr>
            <a:lvl7pPr marL="3051853" indent="-234758" eaLnBrk="0" fontAlgn="base" hangingPunct="0">
              <a:spcBef>
                <a:spcPct val="0"/>
              </a:spcBef>
              <a:spcAft>
                <a:spcPct val="0"/>
              </a:spcAft>
              <a:defRPr sz="2400">
                <a:solidFill>
                  <a:schemeClr val="tx1"/>
                </a:solidFill>
                <a:latin typeface="Arial" charset="0"/>
                <a:ea typeface="ＭＳ Ｐゴシック" pitchFamily="34" charset="-128"/>
              </a:defRPr>
            </a:lvl7pPr>
            <a:lvl8pPr marL="3521368" indent="-234758" eaLnBrk="0" fontAlgn="base" hangingPunct="0">
              <a:spcBef>
                <a:spcPct val="0"/>
              </a:spcBef>
              <a:spcAft>
                <a:spcPct val="0"/>
              </a:spcAft>
              <a:defRPr sz="2400">
                <a:solidFill>
                  <a:schemeClr val="tx1"/>
                </a:solidFill>
                <a:latin typeface="Arial" charset="0"/>
                <a:ea typeface="ＭＳ Ｐゴシック" pitchFamily="34" charset="-128"/>
              </a:defRPr>
            </a:lvl8pPr>
            <a:lvl9pPr marL="3990884" indent="-234758" eaLnBrk="0" fontAlgn="base" hangingPunct="0">
              <a:spcBef>
                <a:spcPct val="0"/>
              </a:spcBef>
              <a:spcAft>
                <a:spcPct val="0"/>
              </a:spcAft>
              <a:defRPr sz="2400">
                <a:solidFill>
                  <a:schemeClr val="tx1"/>
                </a:solidFill>
                <a:latin typeface="Arial" charset="0"/>
                <a:ea typeface="ＭＳ Ｐゴシック" pitchFamily="34" charset="-128"/>
              </a:defRPr>
            </a:lvl9pPr>
          </a:lstStyle>
          <a:p>
            <a:fld id="{476D37FB-9651-481E-BF91-CDD1A8E358F5}" type="slidenum">
              <a:rPr lang="en-US" sz="1200">
                <a:solidFill>
                  <a:prstClr val="black"/>
                </a:solidFill>
              </a:rPr>
              <a:pPr/>
              <a:t>12</a:t>
            </a:fld>
            <a:endParaRPr lang="en-US" sz="1200">
              <a:solidFill>
                <a:prstClr val="black"/>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val="2158961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B18807-29E7-4CFD-8954-718994DBFA50}" type="slidenum">
              <a:rPr lang="en-US" smtClean="0"/>
              <a:pPr>
                <a:defRPr/>
              </a:pPr>
              <a:t>13</a:t>
            </a:fld>
            <a:endParaRPr lang="en-US"/>
          </a:p>
        </p:txBody>
      </p:sp>
    </p:spTree>
    <p:extLst>
      <p:ext uri="{BB962C8B-B14F-4D97-AF65-F5344CB8AC3E}">
        <p14:creationId xmlns:p14="http://schemas.microsoft.com/office/powerpoint/2010/main" val="2636771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51136" indent="-288899">
              <a:defRPr sz="2400">
                <a:solidFill>
                  <a:schemeClr val="tx1"/>
                </a:solidFill>
                <a:latin typeface="Arial" charset="0"/>
                <a:ea typeface="ＭＳ Ｐゴシック" pitchFamily="34" charset="-128"/>
              </a:defRPr>
            </a:lvl2pPr>
            <a:lvl3pPr marL="1155596" indent="-231119">
              <a:defRPr sz="2400">
                <a:solidFill>
                  <a:schemeClr val="tx1"/>
                </a:solidFill>
                <a:latin typeface="Arial" charset="0"/>
                <a:ea typeface="ＭＳ Ｐゴシック" pitchFamily="34" charset="-128"/>
              </a:defRPr>
            </a:lvl3pPr>
            <a:lvl4pPr marL="1617835" indent="-231119">
              <a:defRPr sz="2400">
                <a:solidFill>
                  <a:schemeClr val="tx1"/>
                </a:solidFill>
                <a:latin typeface="Arial" charset="0"/>
                <a:ea typeface="ＭＳ Ｐゴシック" pitchFamily="34" charset="-128"/>
              </a:defRPr>
            </a:lvl4pPr>
            <a:lvl5pPr marL="2080074" indent="-231119">
              <a:defRPr sz="2400">
                <a:solidFill>
                  <a:schemeClr val="tx1"/>
                </a:solidFill>
                <a:latin typeface="Arial" charset="0"/>
                <a:ea typeface="ＭＳ Ｐゴシック" pitchFamily="34" charset="-128"/>
              </a:defRPr>
            </a:lvl5pPr>
            <a:lvl6pPr marL="2542310" indent="-231119" eaLnBrk="0" fontAlgn="base" hangingPunct="0">
              <a:spcBef>
                <a:spcPct val="0"/>
              </a:spcBef>
              <a:spcAft>
                <a:spcPct val="0"/>
              </a:spcAft>
              <a:defRPr sz="2400">
                <a:solidFill>
                  <a:schemeClr val="tx1"/>
                </a:solidFill>
                <a:latin typeface="Arial" charset="0"/>
                <a:ea typeface="ＭＳ Ｐゴシック" pitchFamily="34" charset="-128"/>
              </a:defRPr>
            </a:lvl6pPr>
            <a:lvl7pPr marL="3004549" indent="-231119" eaLnBrk="0" fontAlgn="base" hangingPunct="0">
              <a:spcBef>
                <a:spcPct val="0"/>
              </a:spcBef>
              <a:spcAft>
                <a:spcPct val="0"/>
              </a:spcAft>
              <a:defRPr sz="2400">
                <a:solidFill>
                  <a:schemeClr val="tx1"/>
                </a:solidFill>
                <a:latin typeface="Arial" charset="0"/>
                <a:ea typeface="ＭＳ Ｐゴシック" pitchFamily="34" charset="-128"/>
              </a:defRPr>
            </a:lvl7pPr>
            <a:lvl8pPr marL="3466788" indent="-231119" eaLnBrk="0" fontAlgn="base" hangingPunct="0">
              <a:spcBef>
                <a:spcPct val="0"/>
              </a:spcBef>
              <a:spcAft>
                <a:spcPct val="0"/>
              </a:spcAft>
              <a:defRPr sz="2400">
                <a:solidFill>
                  <a:schemeClr val="tx1"/>
                </a:solidFill>
                <a:latin typeface="Arial" charset="0"/>
                <a:ea typeface="ＭＳ Ｐゴシック" pitchFamily="34" charset="-128"/>
              </a:defRPr>
            </a:lvl8pPr>
            <a:lvl9pPr marL="3929025" indent="-231119" eaLnBrk="0" fontAlgn="base" hangingPunct="0">
              <a:spcBef>
                <a:spcPct val="0"/>
              </a:spcBef>
              <a:spcAft>
                <a:spcPct val="0"/>
              </a:spcAft>
              <a:defRPr sz="2400">
                <a:solidFill>
                  <a:schemeClr val="tx1"/>
                </a:solidFill>
                <a:latin typeface="Arial" charset="0"/>
                <a:ea typeface="ＭＳ Ｐゴシック" pitchFamily="34" charset="-128"/>
              </a:defRPr>
            </a:lvl9pPr>
          </a:lstStyle>
          <a:p>
            <a:fld id="{476D37FB-9651-481E-BF91-CDD1A8E358F5}" type="slidenum">
              <a:rPr lang="en-US" sz="1200">
                <a:solidFill>
                  <a:prstClr val="black"/>
                </a:solidFill>
              </a:rPr>
              <a:pPr/>
              <a:t>14</a:t>
            </a:fld>
            <a:endParaRPr lang="en-US" sz="1200" dirty="0">
              <a:solidFill>
                <a:prstClr val="black"/>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val="1872831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2406" y="4242205"/>
            <a:ext cx="6435601" cy="4810651"/>
          </a:xfrm>
        </p:spPr>
        <p:txBody>
          <a:bodyPr/>
          <a:lstStyle/>
          <a:p>
            <a:endParaRPr lang="en-US" sz="1100" dirty="0"/>
          </a:p>
        </p:txBody>
      </p:sp>
      <p:sp>
        <p:nvSpPr>
          <p:cNvPr id="4" name="Slide Number Placeholder 3"/>
          <p:cNvSpPr>
            <a:spLocks noGrp="1"/>
          </p:cNvSpPr>
          <p:nvPr>
            <p:ph type="sldNum" sz="quarter" idx="10"/>
          </p:nvPr>
        </p:nvSpPr>
        <p:spPr/>
        <p:txBody>
          <a:bodyPr/>
          <a:lstStyle/>
          <a:p>
            <a:pPr>
              <a:defRPr/>
            </a:pPr>
            <a:fld id="{B1B18807-29E7-4CFD-8954-718994DBFA50}" type="slidenum">
              <a:rPr lang="en-US">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2952776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B18807-29E7-4CFD-8954-718994DBFA50}" type="slidenum">
              <a:rPr lang="en-US" smtClean="0"/>
              <a:pPr>
                <a:defRPr/>
              </a:pPr>
              <a:t>16</a:t>
            </a:fld>
            <a:endParaRPr lang="en-US"/>
          </a:p>
        </p:txBody>
      </p:sp>
    </p:spTree>
    <p:extLst>
      <p:ext uri="{BB962C8B-B14F-4D97-AF65-F5344CB8AC3E}">
        <p14:creationId xmlns:p14="http://schemas.microsoft.com/office/powerpoint/2010/main" val="2893056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B18807-29E7-4CFD-8954-718994DBFA50}" type="slidenum">
              <a:rPr lang="en-US" smtClean="0"/>
              <a:pPr>
                <a:defRPr/>
              </a:pPr>
              <a:t>17</a:t>
            </a:fld>
            <a:endParaRPr lang="en-US"/>
          </a:p>
        </p:txBody>
      </p:sp>
    </p:spTree>
    <p:extLst>
      <p:ext uri="{BB962C8B-B14F-4D97-AF65-F5344CB8AC3E}">
        <p14:creationId xmlns:p14="http://schemas.microsoft.com/office/powerpoint/2010/main" val="3201770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B18807-29E7-4CFD-8954-718994DBFA50}" type="slidenum">
              <a:rPr lang="en-US" smtClean="0"/>
              <a:pPr>
                <a:defRPr/>
              </a:pPr>
              <a:t>18</a:t>
            </a:fld>
            <a:endParaRPr lang="en-US"/>
          </a:p>
        </p:txBody>
      </p:sp>
    </p:spTree>
    <p:extLst>
      <p:ext uri="{BB962C8B-B14F-4D97-AF65-F5344CB8AC3E}">
        <p14:creationId xmlns:p14="http://schemas.microsoft.com/office/powerpoint/2010/main" val="3703531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2406" y="4242205"/>
            <a:ext cx="6435601" cy="4810651"/>
          </a:xfrm>
        </p:spPr>
        <p:txBody>
          <a:bodyPr/>
          <a:lstStyle/>
          <a:p>
            <a:endParaRPr lang="en-US" sz="1100" dirty="0"/>
          </a:p>
        </p:txBody>
      </p:sp>
      <p:sp>
        <p:nvSpPr>
          <p:cNvPr id="4" name="Slide Number Placeholder 3"/>
          <p:cNvSpPr>
            <a:spLocks noGrp="1"/>
          </p:cNvSpPr>
          <p:nvPr>
            <p:ph type="sldNum" sz="quarter" idx="10"/>
          </p:nvPr>
        </p:nvSpPr>
        <p:spPr/>
        <p:txBody>
          <a:bodyPr/>
          <a:lstStyle/>
          <a:p>
            <a:pPr>
              <a:defRPr/>
            </a:pPr>
            <a:fld id="{B1B18807-29E7-4CFD-8954-718994DBFA50}" type="slidenum">
              <a:rPr lang="en-US" smtClean="0"/>
              <a:pPr>
                <a:defRPr/>
              </a:pPr>
              <a:t>19</a:t>
            </a:fld>
            <a:endParaRPr lang="en-US"/>
          </a:p>
        </p:txBody>
      </p:sp>
    </p:spTree>
    <p:extLst>
      <p:ext uri="{BB962C8B-B14F-4D97-AF65-F5344CB8AC3E}">
        <p14:creationId xmlns:p14="http://schemas.microsoft.com/office/powerpoint/2010/main" val="1144906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B18807-29E7-4CFD-8954-718994DBFA50}" type="slidenum">
              <a:rPr lang="en-US" smtClean="0"/>
              <a:pPr>
                <a:defRPr/>
              </a:pPr>
              <a:t>2</a:t>
            </a:fld>
            <a:endParaRPr lang="en-US"/>
          </a:p>
        </p:txBody>
      </p:sp>
    </p:spTree>
    <p:extLst>
      <p:ext uri="{BB962C8B-B14F-4D97-AF65-F5344CB8AC3E}">
        <p14:creationId xmlns:p14="http://schemas.microsoft.com/office/powerpoint/2010/main" val="2476283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In FY2019….</a:t>
            </a:r>
          </a:p>
          <a:p>
            <a:r>
              <a:rPr lang="en-US" dirty="0" smtClean="0"/>
              <a:t>NIFA will have a fully operational agency-wide grants management solution with:</a:t>
            </a:r>
          </a:p>
          <a:p>
            <a:pPr marL="171426" indent="-171426">
              <a:buFontTx/>
              <a:buChar char="-"/>
            </a:pPr>
            <a:r>
              <a:rPr lang="en-US" dirty="0" smtClean="0"/>
              <a:t>Improved customer service</a:t>
            </a:r>
          </a:p>
          <a:p>
            <a:pPr marL="171426" indent="-171426">
              <a:buFontTx/>
              <a:buChar char="-"/>
            </a:pPr>
            <a:r>
              <a:rPr lang="en-US" dirty="0" smtClean="0"/>
              <a:t>Reduced</a:t>
            </a:r>
            <a:r>
              <a:rPr lang="en-US" baseline="0" dirty="0" smtClean="0"/>
              <a:t> Costs</a:t>
            </a:r>
          </a:p>
          <a:p>
            <a:pPr marL="171426" indent="-171426">
              <a:buFontTx/>
              <a:buChar char="-"/>
            </a:pPr>
            <a:r>
              <a:rPr lang="en-US" baseline="0" dirty="0" smtClean="0"/>
              <a:t>Financial Integrity</a:t>
            </a:r>
          </a:p>
          <a:p>
            <a:pPr marL="171426" indent="-171426">
              <a:buFontTx/>
              <a:buChar char="-"/>
            </a:pPr>
            <a:endParaRPr lang="en-US" dirty="0" smtClean="0"/>
          </a:p>
          <a:p>
            <a:r>
              <a:rPr lang="en-US" dirty="0" smtClean="0"/>
              <a:t>Remind audience of the objectives of grants modernization</a:t>
            </a:r>
          </a:p>
          <a:p>
            <a:r>
              <a:rPr lang="en-US" dirty="0" smtClean="0"/>
              <a:t>Emphasize</a:t>
            </a:r>
            <a:r>
              <a:rPr lang="en-US" baseline="0" dirty="0" smtClean="0"/>
              <a:t> it is as much for our applicants as it is for NIFA staff</a:t>
            </a:r>
            <a:endParaRPr lang="en-US" dirty="0"/>
          </a:p>
        </p:txBody>
      </p:sp>
      <p:sp>
        <p:nvSpPr>
          <p:cNvPr id="4" name="Slide Number Placeholder 3"/>
          <p:cNvSpPr>
            <a:spLocks noGrp="1"/>
          </p:cNvSpPr>
          <p:nvPr>
            <p:ph type="sldNum" sz="quarter" idx="10"/>
          </p:nvPr>
        </p:nvSpPr>
        <p:spPr/>
        <p:txBody>
          <a:bodyPr/>
          <a:lstStyle/>
          <a:p>
            <a:pPr>
              <a:defRPr/>
            </a:pPr>
            <a:fld id="{83E1A9EB-B805-4EBC-92A8-D0AC7DC6E583}" type="slidenum">
              <a:rPr lang="en-US" smtClean="0"/>
              <a:pPr>
                <a:defRPr/>
              </a:pPr>
              <a:t>20</a:t>
            </a:fld>
            <a:endParaRPr lang="en-US"/>
          </a:p>
        </p:txBody>
      </p:sp>
    </p:spTree>
    <p:extLst>
      <p:ext uri="{BB962C8B-B14F-4D97-AF65-F5344CB8AC3E}">
        <p14:creationId xmlns:p14="http://schemas.microsoft.com/office/powerpoint/2010/main" val="650560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71">
              <a:defRPr/>
            </a:pPr>
            <a:r>
              <a:rPr lang="en-US" b="1" dirty="0"/>
              <a:t>Release 1 - All Capacity programs will be processed through the Grants.gov interface directly into USDA Grants starting with FY 2017 RFAs.  Existing awards will remain in CREEMS; only NEW AWARDS will use the new system.</a:t>
            </a:r>
            <a:endParaRPr lang="en-US" dirty="0"/>
          </a:p>
          <a:p>
            <a:pPr defTabSz="914271">
              <a:defRPr/>
            </a:pPr>
            <a:r>
              <a:rPr lang="en-US" dirty="0"/>
              <a:t>Plan to go Live 4th quarter 2016,  not dependent on completion of Application Review Process (ARP), no need for CREEMS interface</a:t>
            </a:r>
          </a:p>
          <a:p>
            <a:endParaRPr lang="en-US" dirty="0"/>
          </a:p>
        </p:txBody>
      </p:sp>
      <p:sp>
        <p:nvSpPr>
          <p:cNvPr id="4" name="Slide Number Placeholder 3"/>
          <p:cNvSpPr>
            <a:spLocks noGrp="1"/>
          </p:cNvSpPr>
          <p:nvPr>
            <p:ph type="sldNum" sz="quarter" idx="10"/>
          </p:nvPr>
        </p:nvSpPr>
        <p:spPr/>
        <p:txBody>
          <a:bodyPr/>
          <a:lstStyle/>
          <a:p>
            <a:pPr>
              <a:defRPr/>
            </a:pPr>
            <a:fld id="{83E1A9EB-B805-4EBC-92A8-D0AC7DC6E583}" type="slidenum">
              <a:rPr lang="en-US" smtClean="0"/>
              <a:pPr>
                <a:defRPr/>
              </a:pPr>
              <a:t>21</a:t>
            </a:fld>
            <a:endParaRPr lang="en-US"/>
          </a:p>
        </p:txBody>
      </p:sp>
    </p:spTree>
    <p:extLst>
      <p:ext uri="{BB962C8B-B14F-4D97-AF65-F5344CB8AC3E}">
        <p14:creationId xmlns:p14="http://schemas.microsoft.com/office/powerpoint/2010/main" val="1589726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19" indent="-177819">
              <a:buFont typeface="Arial" panose="020B0604020202020204" pitchFamily="34" charset="0"/>
              <a:buChar char="•"/>
            </a:pPr>
            <a:r>
              <a:rPr lang="en-US" dirty="0" smtClean="0"/>
              <a:t>REEport</a:t>
            </a:r>
            <a:r>
              <a:rPr lang="en-US" baseline="0" dirty="0" smtClean="0"/>
              <a:t> includes the way Hatch project review and approval process.</a:t>
            </a:r>
            <a:r>
              <a:rPr lang="en-US" dirty="0"/>
              <a:t>	</a:t>
            </a:r>
          </a:p>
          <a:p>
            <a:r>
              <a:rPr lang="en-US" dirty="0"/>
              <a:t>	</a:t>
            </a:r>
          </a:p>
        </p:txBody>
      </p:sp>
      <p:sp>
        <p:nvSpPr>
          <p:cNvPr id="4" name="Slide Number Placeholder 3"/>
          <p:cNvSpPr>
            <a:spLocks noGrp="1"/>
          </p:cNvSpPr>
          <p:nvPr>
            <p:ph type="sldNum" sz="quarter" idx="10"/>
          </p:nvPr>
        </p:nvSpPr>
        <p:spPr/>
        <p:txBody>
          <a:bodyPr/>
          <a:lstStyle/>
          <a:p>
            <a:pPr>
              <a:defRPr/>
            </a:pPr>
            <a:fld id="{83E1A9EB-B805-4EBC-92A8-D0AC7DC6E583}" type="slidenum">
              <a:rPr lang="en-US">
                <a:solidFill>
                  <a:srgbClr val="000000"/>
                </a:solidFill>
              </a:rPr>
              <a:pPr>
                <a:defRPr/>
              </a:pPr>
              <a:t>22</a:t>
            </a:fld>
            <a:endParaRPr lang="en-US">
              <a:solidFill>
                <a:srgbClr val="000000"/>
              </a:solidFill>
            </a:endParaRPr>
          </a:p>
        </p:txBody>
      </p:sp>
    </p:spTree>
    <p:extLst>
      <p:ext uri="{BB962C8B-B14F-4D97-AF65-F5344CB8AC3E}">
        <p14:creationId xmlns:p14="http://schemas.microsoft.com/office/powerpoint/2010/main" val="691628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6" indent="-171426">
              <a:buFont typeface="Arial" panose="020B0604020202020204" pitchFamily="34" charset="0"/>
              <a:buChar char="•"/>
            </a:pPr>
            <a:r>
              <a:rPr lang="en-US" dirty="0" smtClean="0"/>
              <a:t>Manageable in a short period of time</a:t>
            </a:r>
          </a:p>
          <a:p>
            <a:pPr marL="171426" indent="-171426">
              <a:buFont typeface="Arial" panose="020B0604020202020204" pitchFamily="34" charset="0"/>
              <a:buChar char="•"/>
            </a:pPr>
            <a:r>
              <a:rPr lang="en-US" dirty="0" smtClean="0"/>
              <a:t>Few additions to existing system</a:t>
            </a:r>
          </a:p>
          <a:p>
            <a:pPr marL="171426" indent="-171426">
              <a:buFont typeface="Arial" panose="020B0604020202020204" pitchFamily="34" charset="0"/>
              <a:buChar char="•"/>
            </a:pPr>
            <a:r>
              <a:rPr lang="en-US" dirty="0" smtClean="0"/>
              <a:t>Cost effective</a:t>
            </a:r>
          </a:p>
          <a:p>
            <a:pPr marL="171426" indent="-171426">
              <a:buFont typeface="Arial" panose="020B0604020202020204" pitchFamily="34" charset="0"/>
              <a:buChar char="•"/>
            </a:pPr>
            <a:r>
              <a:rPr lang="en-US" dirty="0" smtClean="0"/>
              <a:t>Minimizes need for bridges between systems</a:t>
            </a:r>
          </a:p>
          <a:p>
            <a:pPr marL="171426" indent="-171426">
              <a:buFont typeface="Arial" panose="020B0604020202020204" pitchFamily="34" charset="0"/>
              <a:buChar char="•"/>
            </a:pPr>
            <a:endParaRPr lang="en-US" dirty="0" smtClean="0"/>
          </a:p>
          <a:p>
            <a:r>
              <a:rPr lang="en-US" b="1" dirty="0"/>
              <a:t>Other foundational items that need to be resolved before Release 1 is employed:	</a:t>
            </a:r>
            <a:endParaRPr lang="en-US" dirty="0"/>
          </a:p>
          <a:p>
            <a:pPr marL="171426" indent="-171426">
              <a:buFont typeface="Arial" panose="020B0604020202020204" pitchFamily="34" charset="0"/>
              <a:buChar char="•"/>
            </a:pPr>
            <a:r>
              <a:rPr lang="en-US" dirty="0"/>
              <a:t>code structure, definition of roles, program profiles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3E1A9EB-B805-4EBC-92A8-D0AC7DC6E583}" type="slidenum">
              <a:rPr lang="en-US" smtClean="0"/>
              <a:pPr>
                <a:defRPr/>
              </a:pPr>
              <a:t>23</a:t>
            </a:fld>
            <a:endParaRPr lang="en-US"/>
          </a:p>
        </p:txBody>
      </p:sp>
    </p:spTree>
    <p:extLst>
      <p:ext uri="{BB962C8B-B14F-4D97-AF65-F5344CB8AC3E}">
        <p14:creationId xmlns:p14="http://schemas.microsoft.com/office/powerpoint/2010/main" val="847377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Plan and Analyze</a:t>
            </a:r>
            <a:r>
              <a:rPr lang="en-US" dirty="0" smtClean="0"/>
              <a:t> (5 weeks)  -- will start</a:t>
            </a:r>
            <a:r>
              <a:rPr lang="en-US" baseline="0" dirty="0" smtClean="0"/>
              <a:t> before the end of September</a:t>
            </a:r>
            <a:endParaRPr lang="en-US" dirty="0" smtClean="0"/>
          </a:p>
          <a:p>
            <a:r>
              <a:rPr lang="en-US" b="1" dirty="0" smtClean="0"/>
              <a:t>Design</a:t>
            </a:r>
            <a:r>
              <a:rPr lang="en-US" dirty="0" smtClean="0"/>
              <a:t> (9 weeks)</a:t>
            </a:r>
          </a:p>
          <a:p>
            <a:r>
              <a:rPr lang="en-US" b="1" dirty="0" smtClean="0"/>
              <a:t>Build</a:t>
            </a:r>
            <a:r>
              <a:rPr lang="en-US" dirty="0" smtClean="0"/>
              <a:t> (10 weeks – overlap w/ end of design)</a:t>
            </a:r>
          </a:p>
          <a:p>
            <a:r>
              <a:rPr lang="en-US" b="1" dirty="0" smtClean="0"/>
              <a:t>Testing</a:t>
            </a:r>
            <a:r>
              <a:rPr lang="en-US" dirty="0" smtClean="0"/>
              <a:t> (8 weeks)</a:t>
            </a:r>
          </a:p>
          <a:p>
            <a:pPr lvl="1"/>
            <a:r>
              <a:rPr lang="en-US" dirty="0" smtClean="0"/>
              <a:t>Quality Assurance (QA) </a:t>
            </a:r>
          </a:p>
          <a:p>
            <a:pPr lvl="1"/>
            <a:r>
              <a:rPr lang="en-US" dirty="0" smtClean="0"/>
              <a:t>User Acceptance Testing (UAT)</a:t>
            </a:r>
          </a:p>
          <a:p>
            <a:r>
              <a:rPr lang="en-US" b="1" dirty="0" smtClean="0"/>
              <a:t>Deploy</a:t>
            </a:r>
          </a:p>
          <a:p>
            <a:r>
              <a:rPr lang="en-US" b="1" dirty="0" smtClean="0"/>
              <a:t>Post Production Support</a:t>
            </a:r>
          </a:p>
          <a:p>
            <a:endParaRPr lang="en-US" dirty="0"/>
          </a:p>
        </p:txBody>
      </p:sp>
      <p:sp>
        <p:nvSpPr>
          <p:cNvPr id="4" name="Slide Number Placeholder 3"/>
          <p:cNvSpPr>
            <a:spLocks noGrp="1"/>
          </p:cNvSpPr>
          <p:nvPr>
            <p:ph type="sldNum" sz="quarter" idx="10"/>
          </p:nvPr>
        </p:nvSpPr>
        <p:spPr/>
        <p:txBody>
          <a:bodyPr/>
          <a:lstStyle/>
          <a:p>
            <a:pPr>
              <a:defRPr/>
            </a:pPr>
            <a:fld id="{83E1A9EB-B805-4EBC-92A8-D0AC7DC6E583}" type="slidenum">
              <a:rPr lang="en-US">
                <a:solidFill>
                  <a:srgbClr val="000000"/>
                </a:solidFill>
              </a:rPr>
              <a:pPr>
                <a:defRPr/>
              </a:pPr>
              <a:t>24</a:t>
            </a:fld>
            <a:endParaRPr lang="en-US">
              <a:solidFill>
                <a:srgbClr val="000000"/>
              </a:solidFill>
            </a:endParaRPr>
          </a:p>
        </p:txBody>
      </p:sp>
    </p:spTree>
    <p:extLst>
      <p:ext uri="{BB962C8B-B14F-4D97-AF65-F5344CB8AC3E}">
        <p14:creationId xmlns:p14="http://schemas.microsoft.com/office/powerpoint/2010/main" val="593569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3E1A9EB-B805-4EBC-92A8-D0AC7DC6E583}" type="slidenum">
              <a:rPr lang="en-US" smtClean="0"/>
              <a:pPr>
                <a:defRPr/>
              </a:pPr>
              <a:t>25</a:t>
            </a:fld>
            <a:endParaRPr lang="en-US"/>
          </a:p>
        </p:txBody>
      </p:sp>
    </p:spTree>
    <p:extLst>
      <p:ext uri="{BB962C8B-B14F-4D97-AF65-F5344CB8AC3E}">
        <p14:creationId xmlns:p14="http://schemas.microsoft.com/office/powerpoint/2010/main" val="804446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Orientation slides should be posted by the end of the</a:t>
            </a:r>
            <a:r>
              <a:rPr lang="en-US" baseline="0" dirty="0" smtClean="0"/>
              <a:t> week</a:t>
            </a:r>
            <a:endParaRPr lang="en-US" dirty="0"/>
          </a:p>
        </p:txBody>
      </p:sp>
      <p:sp>
        <p:nvSpPr>
          <p:cNvPr id="4" name="Slide Number Placeholder 3"/>
          <p:cNvSpPr>
            <a:spLocks noGrp="1"/>
          </p:cNvSpPr>
          <p:nvPr>
            <p:ph type="sldNum" sz="quarter" idx="10"/>
          </p:nvPr>
        </p:nvSpPr>
        <p:spPr/>
        <p:txBody>
          <a:bodyPr/>
          <a:lstStyle/>
          <a:p>
            <a:pPr>
              <a:defRPr/>
            </a:pPr>
            <a:fld id="{83E1A9EB-B805-4EBC-92A8-D0AC7DC6E583}" type="slidenum">
              <a:rPr lang="en-US">
                <a:solidFill>
                  <a:srgbClr val="000000"/>
                </a:solidFill>
              </a:rPr>
              <a:pPr>
                <a:defRPr/>
              </a:pPr>
              <a:t>26</a:t>
            </a:fld>
            <a:endParaRPr lang="en-US">
              <a:solidFill>
                <a:srgbClr val="000000"/>
              </a:solidFill>
            </a:endParaRPr>
          </a:p>
        </p:txBody>
      </p:sp>
    </p:spTree>
    <p:extLst>
      <p:ext uri="{BB962C8B-B14F-4D97-AF65-F5344CB8AC3E}">
        <p14:creationId xmlns:p14="http://schemas.microsoft.com/office/powerpoint/2010/main" val="27951289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ＭＳ Ｐゴシック" pitchFamily="34" charset="-128"/>
              </a:defRPr>
            </a:lvl1pPr>
            <a:lvl2pPr marL="751171" indent="-288912">
              <a:defRPr sz="2500">
                <a:solidFill>
                  <a:schemeClr val="tx1"/>
                </a:solidFill>
                <a:latin typeface="Arial" pitchFamily="34" charset="0"/>
                <a:ea typeface="ＭＳ Ｐゴシック" pitchFamily="34" charset="-128"/>
              </a:defRPr>
            </a:lvl2pPr>
            <a:lvl3pPr marL="1155648" indent="-231130">
              <a:defRPr sz="2500">
                <a:solidFill>
                  <a:schemeClr val="tx1"/>
                </a:solidFill>
                <a:latin typeface="Arial" pitchFamily="34" charset="0"/>
                <a:ea typeface="ＭＳ Ｐゴシック" pitchFamily="34" charset="-128"/>
              </a:defRPr>
            </a:lvl3pPr>
            <a:lvl4pPr marL="1617906" indent="-231130">
              <a:defRPr sz="2500">
                <a:solidFill>
                  <a:schemeClr val="tx1"/>
                </a:solidFill>
                <a:latin typeface="Arial" pitchFamily="34" charset="0"/>
                <a:ea typeface="ＭＳ Ｐゴシック" pitchFamily="34" charset="-128"/>
              </a:defRPr>
            </a:lvl4pPr>
            <a:lvl5pPr marL="2080166" indent="-231130">
              <a:defRPr sz="2500">
                <a:solidFill>
                  <a:schemeClr val="tx1"/>
                </a:solidFill>
                <a:latin typeface="Arial" pitchFamily="34" charset="0"/>
                <a:ea typeface="ＭＳ Ｐゴシック" pitchFamily="34" charset="-128"/>
              </a:defRPr>
            </a:lvl5pPr>
            <a:lvl6pPr marL="2542424" indent="-231130"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004683" indent="-231130"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466943" indent="-231130"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3929201" indent="-231130"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fld id="{0D8C7049-6E79-4E66-A197-096F37FA72A7}" type="slidenum">
              <a:rPr lang="en-US" sz="1200">
                <a:solidFill>
                  <a:prstClr val="black"/>
                </a:solidFill>
              </a:rPr>
              <a:pPr/>
              <a:t>27</a:t>
            </a:fld>
            <a:endParaRPr lang="en-US" sz="1200">
              <a:solidFill>
                <a:prstClr val="black"/>
              </a:solidFill>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40659564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B18807-29E7-4CFD-8954-718994DBFA50}" type="slidenum">
              <a:rPr lang="en-US">
                <a:solidFill>
                  <a:srgbClr val="000000"/>
                </a:solidFill>
              </a:rPr>
              <a:pPr>
                <a:defRPr/>
              </a:pPr>
              <a:t>28</a:t>
            </a:fld>
            <a:endParaRPr lang="en-US">
              <a:solidFill>
                <a:srgbClr val="000000"/>
              </a:solidFill>
            </a:endParaRPr>
          </a:p>
        </p:txBody>
      </p:sp>
    </p:spTree>
    <p:extLst>
      <p:ext uri="{BB962C8B-B14F-4D97-AF65-F5344CB8AC3E}">
        <p14:creationId xmlns:p14="http://schemas.microsoft.com/office/powerpoint/2010/main" val="3928466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B18807-29E7-4CFD-8954-718994DBFA50}" type="slidenum">
              <a:rPr lang="en-US">
                <a:solidFill>
                  <a:srgbClr val="000000"/>
                </a:solidFill>
              </a:rPr>
              <a:pPr>
                <a:defRPr/>
              </a:pPr>
              <a:t>29</a:t>
            </a:fld>
            <a:endParaRPr lang="en-US">
              <a:solidFill>
                <a:srgbClr val="000000"/>
              </a:solidFill>
            </a:endParaRPr>
          </a:p>
        </p:txBody>
      </p:sp>
    </p:spTree>
    <p:extLst>
      <p:ext uri="{BB962C8B-B14F-4D97-AF65-F5344CB8AC3E}">
        <p14:creationId xmlns:p14="http://schemas.microsoft.com/office/powerpoint/2010/main" val="2396075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A09DB2C9-D5C1-449E-9EE6-D1AF7D29FAC3}" type="slidenum">
              <a:rPr lang="en-US">
                <a:ea typeface="ＭＳ Ｐゴシック" pitchFamily="34" charset="-128"/>
              </a:rPr>
              <a:pPr/>
              <a:t>3</a:t>
            </a:fld>
            <a:endParaRPr lang="en-US">
              <a:ea typeface="ＭＳ Ｐゴシック" pitchFamily="34" charset="-128"/>
            </a:endParaRPr>
          </a:p>
        </p:txBody>
      </p:sp>
      <p:sp>
        <p:nvSpPr>
          <p:cNvPr id="15363" name="Rectangle 2"/>
          <p:cNvSpPr>
            <a:spLocks noGrp="1" noRot="1" noChangeAspect="1" noChangeArrowheads="1" noTextEdit="1"/>
          </p:cNvSpPr>
          <p:nvPr>
            <p:ph type="sldImg"/>
          </p:nvPr>
        </p:nvSpPr>
        <p:spPr>
          <a:xfrm>
            <a:off x="1166813" y="692150"/>
            <a:ext cx="4616450" cy="3463925"/>
          </a:xfrm>
          <a:ln/>
        </p:spPr>
      </p:sp>
      <p:sp>
        <p:nvSpPr>
          <p:cNvPr id="15364" name="Rectangle 3"/>
          <p:cNvSpPr>
            <a:spLocks noGrp="1" noChangeArrowheads="1"/>
          </p:cNvSpPr>
          <p:nvPr>
            <p:ph type="body" idx="1"/>
          </p:nvPr>
        </p:nvSpPr>
        <p:spPr>
          <a:xfrm>
            <a:off x="503237" y="4387135"/>
            <a:ext cx="5867400" cy="4498101"/>
          </a:xfrm>
          <a:noFill/>
          <a:ln/>
        </p:spPr>
        <p:txBody>
          <a:bodyPr/>
          <a:lstStyle/>
          <a:p>
            <a:r>
              <a:rPr lang="en-US" b="1" dirty="0"/>
              <a:t>Presenters:</a:t>
            </a:r>
            <a:endParaRPr lang="en-US" dirty="0"/>
          </a:p>
          <a:p>
            <a:pPr marL="628561" lvl="1" indent="-171426">
              <a:buFont typeface="Arial" panose="020B0604020202020204" pitchFamily="34" charset="0"/>
              <a:buChar char="•"/>
            </a:pPr>
            <a:endParaRPr lang="en-US" sz="1600" b="1" dirty="0"/>
          </a:p>
          <a:p>
            <a:pPr marL="685702" lvl="1" indent="-228567">
              <a:buFont typeface="+mj-lt"/>
              <a:buAutoNum type="arabicPeriod"/>
            </a:pPr>
            <a:r>
              <a:rPr lang="en-US" sz="1600" b="1" dirty="0" smtClean="0"/>
              <a:t>Melanie </a:t>
            </a:r>
            <a:r>
              <a:rPr lang="en-US" sz="1600" b="1" dirty="0"/>
              <a:t>Krizmanich</a:t>
            </a:r>
            <a:r>
              <a:rPr lang="en-US" sz="1600" dirty="0"/>
              <a:t>- Uniform Guidance (updates, changes, clarifications), RFA Update, Policy Guide… </a:t>
            </a:r>
          </a:p>
          <a:p>
            <a:pPr marL="685702" lvl="1" indent="-228567">
              <a:buFont typeface="+mj-lt"/>
              <a:buAutoNum type="arabicPeriod"/>
            </a:pPr>
            <a:r>
              <a:rPr lang="en-US" sz="1600" b="1" dirty="0" smtClean="0"/>
              <a:t>Allison </a:t>
            </a:r>
            <a:r>
              <a:rPr lang="en-US" sz="1600" b="1" dirty="0"/>
              <a:t>Owens</a:t>
            </a:r>
            <a:r>
              <a:rPr lang="en-US" sz="1600" dirty="0"/>
              <a:t>- Capacity Awards Update (e.g., unspent Capacity Funds at LGUs, status update/budget levels FY16 awards ) –</a:t>
            </a:r>
          </a:p>
          <a:p>
            <a:pPr marL="685702" lvl="1" indent="-228567">
              <a:buFont typeface="+mj-lt"/>
              <a:buAutoNum type="arabicPeriod"/>
            </a:pPr>
            <a:r>
              <a:rPr lang="en-US" sz="1400" b="1" dirty="0" smtClean="0"/>
              <a:t>Pratima Boyapati—</a:t>
            </a:r>
            <a:r>
              <a:rPr lang="en-US" sz="1400" dirty="0"/>
              <a:t>Grants Modernization </a:t>
            </a:r>
            <a:r>
              <a:rPr lang="en-US" sz="1400" dirty="0" smtClean="0"/>
              <a:t>Update </a:t>
            </a:r>
            <a:r>
              <a:rPr lang="en-US" sz="1600" dirty="0"/>
              <a:t> (implementation and timeline) </a:t>
            </a:r>
          </a:p>
          <a:p>
            <a:pPr marL="685702" lvl="1" indent="-228567">
              <a:buFont typeface="+mj-lt"/>
              <a:buAutoNum type="arabicPeriod"/>
            </a:pPr>
            <a:r>
              <a:rPr lang="en-US" sz="1600" b="1" dirty="0"/>
              <a:t>Katelyn </a:t>
            </a:r>
            <a:r>
              <a:rPr lang="en-US" sz="1600" b="1" dirty="0" err="1"/>
              <a:t>Sellars</a:t>
            </a:r>
            <a:r>
              <a:rPr lang="en-US" sz="1600" dirty="0"/>
              <a:t>-- </a:t>
            </a:r>
            <a:r>
              <a:rPr lang="en-US" sz="1600" dirty="0" err="1" smtClean="0"/>
              <a:t>ReePort</a:t>
            </a:r>
            <a:r>
              <a:rPr lang="en-US" sz="1600" dirty="0" smtClean="0"/>
              <a:t> /POW</a:t>
            </a:r>
            <a:endParaRPr lang="en-US" sz="1600" dirty="0"/>
          </a:p>
          <a:p>
            <a:pPr marL="685702" lvl="1" indent="-228567">
              <a:buFont typeface="+mj-lt"/>
              <a:buAutoNum type="arabicPeriod"/>
            </a:pPr>
            <a:r>
              <a:rPr lang="en-US" sz="1600" b="1" dirty="0"/>
              <a:t>Laurie Fortis, </a:t>
            </a:r>
            <a:r>
              <a:rPr lang="en-US" sz="1600" dirty="0"/>
              <a:t>Leadership Management </a:t>
            </a:r>
            <a:r>
              <a:rPr lang="en-US" sz="1600" dirty="0" smtClean="0"/>
              <a:t>Dashboard</a:t>
            </a:r>
          </a:p>
          <a:p>
            <a:pPr marL="685702" lvl="1" indent="-228567">
              <a:buFont typeface="+mj-lt"/>
              <a:buAutoNum type="arabicPeriod"/>
            </a:pPr>
            <a:r>
              <a:rPr lang="en-US" sz="1600" b="1" dirty="0" smtClean="0"/>
              <a:t>Mary Britt- </a:t>
            </a:r>
            <a:r>
              <a:rPr lang="en-US" sz="1600" dirty="0" smtClean="0"/>
              <a:t>Site Visit and Desk Audits</a:t>
            </a:r>
          </a:p>
          <a:p>
            <a:pPr marL="685702" lvl="1" indent="-228567">
              <a:buFont typeface="+mj-lt"/>
              <a:buAutoNum type="arabicPeriod"/>
            </a:pPr>
            <a:r>
              <a:rPr lang="en-US" sz="1600" b="1" dirty="0"/>
              <a:t>Erin Daley</a:t>
            </a:r>
            <a:r>
              <a:rPr lang="en-US" sz="1600" dirty="0"/>
              <a:t>- Farm Bill, Budget… </a:t>
            </a:r>
          </a:p>
          <a:p>
            <a:pPr marL="685702" lvl="1" indent="-228567">
              <a:buFont typeface="+mj-lt"/>
              <a:buAutoNum type="arabicPeriod"/>
            </a:pPr>
            <a:endParaRPr lang="en-US" sz="1600" dirty="0">
              <a:ea typeface="ＭＳ Ｐゴシック" pitchFamily="34" charset="-128"/>
            </a:endParaRPr>
          </a:p>
        </p:txBody>
      </p:sp>
    </p:spTree>
    <p:extLst>
      <p:ext uri="{BB962C8B-B14F-4D97-AF65-F5344CB8AC3E}">
        <p14:creationId xmlns:p14="http://schemas.microsoft.com/office/powerpoint/2010/main" val="25802418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B18807-29E7-4CFD-8954-718994DBFA50}" type="slidenum">
              <a:rPr lang="en-US" smtClean="0"/>
              <a:pPr>
                <a:defRPr/>
              </a:pPr>
              <a:t>30</a:t>
            </a:fld>
            <a:endParaRPr lang="en-US"/>
          </a:p>
        </p:txBody>
      </p:sp>
    </p:spTree>
    <p:extLst>
      <p:ext uri="{BB962C8B-B14F-4D97-AF65-F5344CB8AC3E}">
        <p14:creationId xmlns:p14="http://schemas.microsoft.com/office/powerpoint/2010/main" val="26585027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B18807-29E7-4CFD-8954-718994DBFA50}" type="slidenum">
              <a:rPr lang="en-US" smtClean="0"/>
              <a:pPr>
                <a:defRPr/>
              </a:pPr>
              <a:t>31</a:t>
            </a:fld>
            <a:endParaRPr lang="en-US"/>
          </a:p>
        </p:txBody>
      </p:sp>
    </p:spTree>
    <p:extLst>
      <p:ext uri="{BB962C8B-B14F-4D97-AF65-F5344CB8AC3E}">
        <p14:creationId xmlns:p14="http://schemas.microsoft.com/office/powerpoint/2010/main" val="30212316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B18807-29E7-4CFD-8954-718994DBFA50}" type="slidenum">
              <a:rPr lang="en-US" smtClean="0"/>
              <a:pPr>
                <a:defRPr/>
              </a:pPr>
              <a:t>32</a:t>
            </a:fld>
            <a:endParaRPr lang="en-US"/>
          </a:p>
        </p:txBody>
      </p:sp>
    </p:spTree>
    <p:extLst>
      <p:ext uri="{BB962C8B-B14F-4D97-AF65-F5344CB8AC3E}">
        <p14:creationId xmlns:p14="http://schemas.microsoft.com/office/powerpoint/2010/main" val="19738611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B18807-29E7-4CFD-8954-718994DBFA50}" type="slidenum">
              <a:rPr lang="en-US" smtClean="0"/>
              <a:pPr>
                <a:defRPr/>
              </a:pPr>
              <a:t>33</a:t>
            </a:fld>
            <a:endParaRPr lang="en-US"/>
          </a:p>
        </p:txBody>
      </p:sp>
    </p:spTree>
    <p:extLst>
      <p:ext uri="{BB962C8B-B14F-4D97-AF65-F5344CB8AC3E}">
        <p14:creationId xmlns:p14="http://schemas.microsoft.com/office/powerpoint/2010/main" val="39149590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B18807-29E7-4CFD-8954-718994DBFA50}" type="slidenum">
              <a:rPr lang="en-US">
                <a:solidFill>
                  <a:srgbClr val="000000"/>
                </a:solidFill>
              </a:rPr>
              <a:pPr>
                <a:defRPr/>
              </a:pPr>
              <a:t>34</a:t>
            </a:fld>
            <a:endParaRPr lang="en-US">
              <a:solidFill>
                <a:srgbClr val="000000"/>
              </a:solidFill>
            </a:endParaRPr>
          </a:p>
        </p:txBody>
      </p:sp>
    </p:spTree>
    <p:extLst>
      <p:ext uri="{BB962C8B-B14F-4D97-AF65-F5344CB8AC3E}">
        <p14:creationId xmlns:p14="http://schemas.microsoft.com/office/powerpoint/2010/main" val="38134554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B18807-29E7-4CFD-8954-718994DBFA50}" type="slidenum">
              <a:rPr lang="en-US">
                <a:solidFill>
                  <a:srgbClr val="000000"/>
                </a:solidFill>
              </a:rPr>
              <a:pPr>
                <a:defRPr/>
              </a:pPr>
              <a:t>35</a:t>
            </a:fld>
            <a:endParaRPr lang="en-US">
              <a:solidFill>
                <a:srgbClr val="000000"/>
              </a:solidFill>
            </a:endParaRPr>
          </a:p>
        </p:txBody>
      </p:sp>
    </p:spTree>
    <p:extLst>
      <p:ext uri="{BB962C8B-B14F-4D97-AF65-F5344CB8AC3E}">
        <p14:creationId xmlns:p14="http://schemas.microsoft.com/office/powerpoint/2010/main" val="32842156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B18807-29E7-4CFD-8954-718994DBFA50}" type="slidenum">
              <a:rPr lang="en-US">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42837966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B18807-29E7-4CFD-8954-718994DBFA50}" type="slidenum">
              <a:rPr lang="en-US" smtClean="0"/>
              <a:pPr>
                <a:defRPr/>
              </a:pPr>
              <a:t>37</a:t>
            </a:fld>
            <a:endParaRPr lang="en-US"/>
          </a:p>
        </p:txBody>
      </p:sp>
    </p:spTree>
    <p:extLst>
      <p:ext uri="{BB962C8B-B14F-4D97-AF65-F5344CB8AC3E}">
        <p14:creationId xmlns:p14="http://schemas.microsoft.com/office/powerpoint/2010/main" val="39184953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Clicking on the Data Gateway link at the top of the NIFA Webpage opens the Gateway.  </a:t>
            </a:r>
          </a:p>
          <a:p>
            <a:endParaRPr lang="en-US" baseline="0" dirty="0" smtClean="0"/>
          </a:p>
          <a:p>
            <a:r>
              <a:rPr lang="en-US" baseline="0" dirty="0" smtClean="0"/>
              <a:t>Adding a search term in the “Search Projects” box opens up LMD’s Enterprise Search, which is currently being updated to allow for a better user experience.  </a:t>
            </a:r>
          </a:p>
          <a:p>
            <a:endParaRPr lang="en-US" baseline="0" dirty="0" smtClean="0"/>
          </a:p>
          <a:p>
            <a:r>
              <a:rPr lang="en-US" baseline="0" dirty="0" smtClean="0"/>
              <a:t>You can now scroll through the options for each filter on the left, to narrow your search.  You can choose which data fields to search in, and which data fields to include in your results, which can be exported to Excel.</a:t>
            </a:r>
            <a:endParaRPr lang="en-US" dirty="0"/>
          </a:p>
        </p:txBody>
      </p:sp>
      <p:sp>
        <p:nvSpPr>
          <p:cNvPr id="4" name="Slide Number Placeholder 3"/>
          <p:cNvSpPr>
            <a:spLocks noGrp="1"/>
          </p:cNvSpPr>
          <p:nvPr>
            <p:ph type="sldNum" sz="quarter" idx="10"/>
          </p:nvPr>
        </p:nvSpPr>
        <p:spPr/>
        <p:txBody>
          <a:bodyPr/>
          <a:lstStyle/>
          <a:p>
            <a:pPr>
              <a:defRPr/>
            </a:pPr>
            <a:fld id="{B1B18807-29E7-4CFD-8954-718994DBFA50}" type="slidenum">
              <a:rPr lang="en-US">
                <a:solidFill>
                  <a:prstClr val="black"/>
                </a:solidFill>
              </a:rPr>
              <a:pPr>
                <a:defRPr/>
              </a:pPr>
              <a:t>38</a:t>
            </a:fld>
            <a:endParaRPr lang="en-US">
              <a:solidFill>
                <a:prstClr val="black"/>
              </a:solidFill>
            </a:endParaRPr>
          </a:p>
        </p:txBody>
      </p:sp>
    </p:spTree>
    <p:extLst>
      <p:ext uri="{BB962C8B-B14F-4D97-AF65-F5344CB8AC3E}">
        <p14:creationId xmlns:p14="http://schemas.microsoft.com/office/powerpoint/2010/main" val="32168188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B18807-29E7-4CFD-8954-718994DBFA50}" type="slidenum">
              <a:rPr lang="en-US">
                <a:solidFill>
                  <a:srgbClr val="000000"/>
                </a:solidFill>
              </a:rPr>
              <a:pPr>
                <a:defRPr/>
              </a:pPr>
              <a:t>39</a:t>
            </a:fld>
            <a:endParaRPr lang="en-US">
              <a:solidFill>
                <a:srgbClr val="000000"/>
              </a:solidFill>
            </a:endParaRPr>
          </a:p>
        </p:txBody>
      </p:sp>
    </p:spTree>
    <p:extLst>
      <p:ext uri="{BB962C8B-B14F-4D97-AF65-F5344CB8AC3E}">
        <p14:creationId xmlns:p14="http://schemas.microsoft.com/office/powerpoint/2010/main" val="920736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B18807-29E7-4CFD-8954-718994DBFA50}" type="slidenum">
              <a:rPr lang="en-US" smtClean="0"/>
              <a:pPr>
                <a:defRPr/>
              </a:pPr>
              <a:t>4</a:t>
            </a:fld>
            <a:endParaRPr lang="en-US"/>
          </a:p>
        </p:txBody>
      </p:sp>
    </p:spTree>
    <p:extLst>
      <p:ext uri="{BB962C8B-B14F-4D97-AF65-F5344CB8AC3E}">
        <p14:creationId xmlns:p14="http://schemas.microsoft.com/office/powerpoint/2010/main" val="2331160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B18807-29E7-4CFD-8954-718994DBFA50}" type="slidenum">
              <a:rPr lang="en-US" smtClean="0"/>
              <a:pPr>
                <a:defRPr/>
              </a:pPr>
              <a:t>40</a:t>
            </a:fld>
            <a:endParaRPr lang="en-US"/>
          </a:p>
        </p:txBody>
      </p:sp>
    </p:spTree>
    <p:extLst>
      <p:ext uri="{BB962C8B-B14F-4D97-AF65-F5344CB8AC3E}">
        <p14:creationId xmlns:p14="http://schemas.microsoft.com/office/powerpoint/2010/main" val="16018917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Scrolling to the bottom of the page</a:t>
            </a:r>
            <a:r>
              <a:rPr lang="en-US" baseline="0" dirty="0" smtClean="0"/>
              <a:t> and clicking on a subject icon opens the results in a new page.  You can find a listing of awards under Recent Awards, The Congressional District Map is currently being updated to include….. Award Trends shows total NIFA funding by Activity (extension, research, integrated).  There are 3 other canned reports that show the amount of funding by KA, SOI, and FS by State.</a:t>
            </a:r>
          </a:p>
          <a:p>
            <a:r>
              <a:rPr lang="en-US" baseline="0" dirty="0" smtClean="0"/>
              <a:t> projects information for that page topic, in the same format as the Leadership Management Dashboard (LMD).  </a:t>
            </a:r>
          </a:p>
          <a:p>
            <a:endParaRPr lang="en-US" dirty="0"/>
          </a:p>
        </p:txBody>
      </p:sp>
      <p:sp>
        <p:nvSpPr>
          <p:cNvPr id="4" name="Slide Number Placeholder 3"/>
          <p:cNvSpPr>
            <a:spLocks noGrp="1"/>
          </p:cNvSpPr>
          <p:nvPr>
            <p:ph type="sldNum" sz="quarter" idx="10"/>
          </p:nvPr>
        </p:nvSpPr>
        <p:spPr/>
        <p:txBody>
          <a:bodyPr/>
          <a:lstStyle/>
          <a:p>
            <a:pPr>
              <a:defRPr/>
            </a:pPr>
            <a:fld id="{B1B18807-29E7-4CFD-8954-718994DBFA50}" type="slidenum">
              <a:rPr lang="en-US">
                <a:solidFill>
                  <a:srgbClr val="000000"/>
                </a:solidFill>
              </a:rPr>
              <a:pPr>
                <a:defRPr/>
              </a:pPr>
              <a:t>41</a:t>
            </a:fld>
            <a:endParaRPr lang="en-US">
              <a:solidFill>
                <a:srgbClr val="000000"/>
              </a:solidFill>
            </a:endParaRPr>
          </a:p>
        </p:txBody>
      </p:sp>
    </p:spTree>
    <p:extLst>
      <p:ext uri="{BB962C8B-B14F-4D97-AF65-F5344CB8AC3E}">
        <p14:creationId xmlns:p14="http://schemas.microsoft.com/office/powerpoint/2010/main" val="20842427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B18807-29E7-4CFD-8954-718994DBFA50}" type="slidenum">
              <a:rPr lang="en-US">
                <a:solidFill>
                  <a:prstClr val="black"/>
                </a:solidFill>
              </a:rPr>
              <a:pPr>
                <a:defRPr/>
              </a:pPr>
              <a:t>42</a:t>
            </a:fld>
            <a:endParaRPr lang="en-US">
              <a:solidFill>
                <a:prstClr val="black"/>
              </a:solidFill>
            </a:endParaRPr>
          </a:p>
        </p:txBody>
      </p:sp>
    </p:spTree>
    <p:extLst>
      <p:ext uri="{BB962C8B-B14F-4D97-AF65-F5344CB8AC3E}">
        <p14:creationId xmlns:p14="http://schemas.microsoft.com/office/powerpoint/2010/main" val="33303595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11BEE-6220-4FE8-8D92-21C62AC37755}" type="slidenum">
              <a:rPr lang="en-US" altLang="en-US">
                <a:solidFill>
                  <a:srgbClr val="000000"/>
                </a:solidFill>
              </a:rPr>
              <a:pPr/>
              <a:t>43</a:t>
            </a:fld>
            <a:endParaRPr lang="en-US" altLang="en-US">
              <a:solidFill>
                <a:srgbClr val="000000"/>
              </a:solidFill>
            </a:endParaRPr>
          </a:p>
        </p:txBody>
      </p:sp>
    </p:spTree>
    <p:extLst>
      <p:ext uri="{BB962C8B-B14F-4D97-AF65-F5344CB8AC3E}">
        <p14:creationId xmlns:p14="http://schemas.microsoft.com/office/powerpoint/2010/main" val="13406997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911BEE-6220-4FE8-8D92-21C62AC37755}" type="slidenum">
              <a:rPr lang="en-US" altLang="en-US">
                <a:solidFill>
                  <a:srgbClr val="000000"/>
                </a:solidFill>
              </a:rPr>
              <a:pPr/>
              <a:t>44</a:t>
            </a:fld>
            <a:endParaRPr lang="en-US" altLang="en-US">
              <a:solidFill>
                <a:srgbClr val="000000"/>
              </a:solidFill>
            </a:endParaRPr>
          </a:p>
        </p:txBody>
      </p:sp>
    </p:spTree>
    <p:extLst>
      <p:ext uri="{BB962C8B-B14F-4D97-AF65-F5344CB8AC3E}">
        <p14:creationId xmlns:p14="http://schemas.microsoft.com/office/powerpoint/2010/main" val="19449530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11BEE-6220-4FE8-8D92-21C62AC37755}" type="slidenum">
              <a:rPr lang="en-US" altLang="en-US">
                <a:solidFill>
                  <a:srgbClr val="000000"/>
                </a:solidFill>
              </a:rPr>
              <a:pPr/>
              <a:t>45</a:t>
            </a:fld>
            <a:endParaRPr lang="en-US" altLang="en-US">
              <a:solidFill>
                <a:srgbClr val="000000"/>
              </a:solidFill>
            </a:endParaRPr>
          </a:p>
        </p:txBody>
      </p:sp>
    </p:spTree>
    <p:extLst>
      <p:ext uri="{BB962C8B-B14F-4D97-AF65-F5344CB8AC3E}">
        <p14:creationId xmlns:p14="http://schemas.microsoft.com/office/powerpoint/2010/main" val="32335725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11BEE-6220-4FE8-8D92-21C62AC37755}" type="slidenum">
              <a:rPr lang="en-US" altLang="en-US">
                <a:solidFill>
                  <a:srgbClr val="000000"/>
                </a:solidFill>
              </a:rPr>
              <a:pPr/>
              <a:t>46</a:t>
            </a:fld>
            <a:endParaRPr lang="en-US" altLang="en-US">
              <a:solidFill>
                <a:srgbClr val="000000"/>
              </a:solidFill>
            </a:endParaRPr>
          </a:p>
        </p:txBody>
      </p:sp>
    </p:spTree>
    <p:extLst>
      <p:ext uri="{BB962C8B-B14F-4D97-AF65-F5344CB8AC3E}">
        <p14:creationId xmlns:p14="http://schemas.microsoft.com/office/powerpoint/2010/main" val="6839257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504FE2EE-1241-4B10-B325-AFA27EA514E8}" type="slidenum">
              <a:rPr lang="en-US">
                <a:solidFill>
                  <a:prstClr val="black"/>
                </a:solidFill>
              </a:rPr>
              <a:pPr/>
              <a:t>47</a:t>
            </a:fld>
            <a:endParaRPr lang="en-US">
              <a:solidFill>
                <a:prstClr val="black"/>
              </a:solidFill>
            </a:endParaRPr>
          </a:p>
        </p:txBody>
      </p:sp>
      <p:sp>
        <p:nvSpPr>
          <p:cNvPr id="16387" name="Rectangle 2"/>
          <p:cNvSpPr>
            <a:spLocks noGrp="1" noRot="1" noChangeAspect="1" noChangeArrowheads="1" noTextEdit="1"/>
          </p:cNvSpPr>
          <p:nvPr>
            <p:ph type="sldImg"/>
          </p:nvPr>
        </p:nvSpPr>
        <p:spPr>
          <a:xfrm>
            <a:off x="1166813" y="692150"/>
            <a:ext cx="4616450" cy="3463925"/>
          </a:xfrm>
          <a:ln/>
        </p:spPr>
      </p:sp>
      <p:sp>
        <p:nvSpPr>
          <p:cNvPr id="16388"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val="28142260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B18807-29E7-4CFD-8954-718994DBFA50}" type="slidenum">
              <a:rPr lang="en-US">
                <a:solidFill>
                  <a:srgbClr val="000000"/>
                </a:solidFill>
              </a:rPr>
              <a:pPr>
                <a:defRPr/>
              </a:pPr>
              <a:t>48</a:t>
            </a:fld>
            <a:endParaRPr lang="en-US">
              <a:solidFill>
                <a:srgbClr val="000000"/>
              </a:solidFill>
            </a:endParaRPr>
          </a:p>
        </p:txBody>
      </p:sp>
    </p:spTree>
    <p:extLst>
      <p:ext uri="{BB962C8B-B14F-4D97-AF65-F5344CB8AC3E}">
        <p14:creationId xmlns:p14="http://schemas.microsoft.com/office/powerpoint/2010/main" val="25677294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63480" indent="-293647">
              <a:defRPr sz="2400">
                <a:solidFill>
                  <a:schemeClr val="tx1"/>
                </a:solidFill>
                <a:latin typeface="Arial" panose="020B0604020202020204" pitchFamily="34" charset="0"/>
                <a:ea typeface="ＭＳ Ｐゴシック" panose="020B0600070205080204" pitchFamily="34" charset="-128"/>
              </a:defRPr>
            </a:lvl2pPr>
            <a:lvl3pPr marL="1176171" indent="-233329">
              <a:defRPr sz="2400">
                <a:solidFill>
                  <a:schemeClr val="tx1"/>
                </a:solidFill>
                <a:latin typeface="Arial" panose="020B0604020202020204" pitchFamily="34" charset="0"/>
                <a:ea typeface="ＭＳ Ｐゴシック" panose="020B0600070205080204" pitchFamily="34" charset="-128"/>
              </a:defRPr>
            </a:lvl3pPr>
            <a:lvl4pPr marL="1647591" indent="-233329">
              <a:defRPr sz="2400">
                <a:solidFill>
                  <a:schemeClr val="tx1"/>
                </a:solidFill>
                <a:latin typeface="Arial" panose="020B0604020202020204" pitchFamily="34" charset="0"/>
                <a:ea typeface="ＭＳ Ｐゴシック" panose="020B0600070205080204" pitchFamily="34" charset="-128"/>
              </a:defRPr>
            </a:lvl4pPr>
            <a:lvl5pPr marL="2119012" indent="-233329">
              <a:defRPr sz="2400">
                <a:solidFill>
                  <a:schemeClr val="tx1"/>
                </a:solidFill>
                <a:latin typeface="Arial" panose="020B0604020202020204" pitchFamily="34" charset="0"/>
                <a:ea typeface="ＭＳ Ｐゴシック" panose="020B0600070205080204" pitchFamily="34" charset="-128"/>
              </a:defRPr>
            </a:lvl5pPr>
            <a:lvl6pPr marL="2576148" indent="-23332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33283" indent="-23332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90418" indent="-23332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947554" indent="-233329"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7B31D18-E5B2-4842-9171-A2A2D8DCBA09}" type="slidenum">
              <a:rPr lang="en-US" altLang="en-US" sz="1200">
                <a:solidFill>
                  <a:srgbClr val="000000"/>
                </a:solidFill>
              </a:rPr>
              <a:pPr/>
              <a:t>49</a:t>
            </a:fld>
            <a:endParaRPr lang="en-US" altLang="en-US" sz="1200">
              <a:solidFill>
                <a:srgbClr val="000000"/>
              </a:solidFill>
            </a:endParaRPr>
          </a:p>
        </p:txBody>
      </p:sp>
    </p:spTree>
    <p:extLst>
      <p:ext uri="{BB962C8B-B14F-4D97-AF65-F5344CB8AC3E}">
        <p14:creationId xmlns:p14="http://schemas.microsoft.com/office/powerpoint/2010/main" val="2826231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B18807-29E7-4CFD-8954-718994DBFA50}" type="slidenum">
              <a:rPr lang="en-US" smtClean="0"/>
              <a:pPr>
                <a:defRPr/>
              </a:pPr>
              <a:t>5</a:t>
            </a:fld>
            <a:endParaRPr lang="en-US"/>
          </a:p>
        </p:txBody>
      </p:sp>
    </p:spTree>
    <p:extLst>
      <p:ext uri="{BB962C8B-B14F-4D97-AF65-F5344CB8AC3E}">
        <p14:creationId xmlns:p14="http://schemas.microsoft.com/office/powerpoint/2010/main" val="10773403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B18807-29E7-4CFD-8954-718994DBFA50}" type="slidenum">
              <a:rPr lang="en-US">
                <a:solidFill>
                  <a:srgbClr val="000000"/>
                </a:solidFill>
              </a:rPr>
              <a:pPr>
                <a:defRPr/>
              </a:pPr>
              <a:t>50</a:t>
            </a:fld>
            <a:endParaRPr lang="en-US">
              <a:solidFill>
                <a:srgbClr val="000000"/>
              </a:solidFill>
            </a:endParaRPr>
          </a:p>
        </p:txBody>
      </p:sp>
    </p:spTree>
    <p:extLst>
      <p:ext uri="{BB962C8B-B14F-4D97-AF65-F5344CB8AC3E}">
        <p14:creationId xmlns:p14="http://schemas.microsoft.com/office/powerpoint/2010/main" val="34391128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B18807-29E7-4CFD-8954-718994DBFA50}" type="slidenum">
              <a:rPr lang="en-US" smtClean="0"/>
              <a:pPr>
                <a:defRPr/>
              </a:pPr>
              <a:t>51</a:t>
            </a:fld>
            <a:endParaRPr lang="en-US"/>
          </a:p>
        </p:txBody>
      </p:sp>
    </p:spTree>
    <p:extLst>
      <p:ext uri="{BB962C8B-B14F-4D97-AF65-F5344CB8AC3E}">
        <p14:creationId xmlns:p14="http://schemas.microsoft.com/office/powerpoint/2010/main" val="6511721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B18807-29E7-4CFD-8954-718994DBFA50}" type="slidenum">
              <a:rPr lang="en-US">
                <a:solidFill>
                  <a:srgbClr val="000000"/>
                </a:solidFill>
              </a:rPr>
              <a:pPr>
                <a:defRPr/>
              </a:pPr>
              <a:t>52</a:t>
            </a:fld>
            <a:endParaRPr lang="en-US">
              <a:solidFill>
                <a:srgbClr val="000000"/>
              </a:solidFill>
            </a:endParaRPr>
          </a:p>
        </p:txBody>
      </p:sp>
    </p:spTree>
    <p:extLst>
      <p:ext uri="{BB962C8B-B14F-4D97-AF65-F5344CB8AC3E}">
        <p14:creationId xmlns:p14="http://schemas.microsoft.com/office/powerpoint/2010/main" val="26809685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B18807-29E7-4CFD-8954-718994DBFA50}" type="slidenum">
              <a:rPr lang="en-US">
                <a:solidFill>
                  <a:srgbClr val="000000"/>
                </a:solidFill>
              </a:rPr>
              <a:pPr>
                <a:defRPr/>
              </a:pPr>
              <a:t>53</a:t>
            </a:fld>
            <a:endParaRPr lang="en-US">
              <a:solidFill>
                <a:srgbClr val="000000"/>
              </a:solidFill>
            </a:endParaRPr>
          </a:p>
        </p:txBody>
      </p:sp>
    </p:spTree>
    <p:extLst>
      <p:ext uri="{BB962C8B-B14F-4D97-AF65-F5344CB8AC3E}">
        <p14:creationId xmlns:p14="http://schemas.microsoft.com/office/powerpoint/2010/main" val="13138251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B18807-29E7-4CFD-8954-718994DBFA50}" type="slidenum">
              <a:rPr lang="en-US" smtClean="0"/>
              <a:pPr>
                <a:defRPr/>
              </a:pPr>
              <a:t>54</a:t>
            </a:fld>
            <a:endParaRPr lang="en-US"/>
          </a:p>
        </p:txBody>
      </p:sp>
    </p:spTree>
    <p:extLst>
      <p:ext uri="{BB962C8B-B14F-4D97-AF65-F5344CB8AC3E}">
        <p14:creationId xmlns:p14="http://schemas.microsoft.com/office/powerpoint/2010/main" val="11790142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B18807-29E7-4CFD-8954-718994DBFA50}" type="slidenum">
              <a:rPr lang="en-US" smtClean="0"/>
              <a:pPr>
                <a:defRPr/>
              </a:pPr>
              <a:t>55</a:t>
            </a:fld>
            <a:endParaRPr lang="en-US"/>
          </a:p>
        </p:txBody>
      </p:sp>
    </p:spTree>
    <p:extLst>
      <p:ext uri="{BB962C8B-B14F-4D97-AF65-F5344CB8AC3E}">
        <p14:creationId xmlns:p14="http://schemas.microsoft.com/office/powerpoint/2010/main" val="3023551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B18807-29E7-4CFD-8954-718994DBFA50}" type="slidenum">
              <a:rPr lang="en-US" smtClean="0"/>
              <a:pPr>
                <a:defRPr/>
              </a:pPr>
              <a:t>6</a:t>
            </a:fld>
            <a:endParaRPr lang="en-US"/>
          </a:p>
        </p:txBody>
      </p:sp>
    </p:spTree>
    <p:extLst>
      <p:ext uri="{BB962C8B-B14F-4D97-AF65-F5344CB8AC3E}">
        <p14:creationId xmlns:p14="http://schemas.microsoft.com/office/powerpoint/2010/main" val="1859509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B18807-29E7-4CFD-8954-718994DBFA50}" type="slidenum">
              <a:rPr lang="en-US" smtClean="0"/>
              <a:pPr>
                <a:defRPr/>
              </a:pPr>
              <a:t>7</a:t>
            </a:fld>
            <a:endParaRPr lang="en-US"/>
          </a:p>
        </p:txBody>
      </p:sp>
    </p:spTree>
    <p:extLst>
      <p:ext uri="{BB962C8B-B14F-4D97-AF65-F5344CB8AC3E}">
        <p14:creationId xmlns:p14="http://schemas.microsoft.com/office/powerpoint/2010/main" val="1347066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B18807-29E7-4CFD-8954-718994DBFA50}" type="slidenum">
              <a:rPr lang="en-US" smtClean="0"/>
              <a:pPr>
                <a:defRPr/>
              </a:pPr>
              <a:t>8</a:t>
            </a:fld>
            <a:endParaRPr lang="en-US"/>
          </a:p>
        </p:txBody>
      </p:sp>
    </p:spTree>
    <p:extLst>
      <p:ext uri="{BB962C8B-B14F-4D97-AF65-F5344CB8AC3E}">
        <p14:creationId xmlns:p14="http://schemas.microsoft.com/office/powerpoint/2010/main" val="1621539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B18807-29E7-4CFD-8954-718994DBFA50}" type="slidenum">
              <a:rPr lang="en-US" smtClean="0"/>
              <a:pPr>
                <a:defRPr/>
              </a:pPr>
              <a:t>9</a:t>
            </a:fld>
            <a:endParaRPr lang="en-US"/>
          </a:p>
        </p:txBody>
      </p:sp>
    </p:spTree>
    <p:extLst>
      <p:ext uri="{BB962C8B-B14F-4D97-AF65-F5344CB8AC3E}">
        <p14:creationId xmlns:p14="http://schemas.microsoft.com/office/powerpoint/2010/main" val="816451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470742-EE15-4BF0-84BB-27D61DEC92B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00776D-8487-4E99-9CB3-8D77208B494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10668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10668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EA56B3-2A7B-4E57-8027-0FDAE32B682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0E080210-BA64-48EE-ACD1-FCBC357C5CF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39365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1C04B4C3-DBE3-4AD3-92DF-9E3DDEFC03B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05672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C1DEF1CF-14FC-43BE-8434-A2D299B69B0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29833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438400"/>
            <a:ext cx="3810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810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772ACDA1-5978-41B6-9B3E-CE01F868477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49786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prstClr val="black"/>
              </a:solidFill>
            </a:endParaRPr>
          </a:p>
        </p:txBody>
      </p:sp>
      <p:sp>
        <p:nvSpPr>
          <p:cNvPr id="8" name="Footer Placeholder 7"/>
          <p:cNvSpPr>
            <a:spLocks noGrp="1"/>
          </p:cNvSpPr>
          <p:nvPr>
            <p:ph type="ftr" sz="quarter" idx="11"/>
          </p:nvPr>
        </p:nvSpPr>
        <p:spPr/>
        <p:txBody>
          <a:bodyPr/>
          <a:lstStyle>
            <a:lvl1pPr>
              <a:defRPr/>
            </a:lvl1pPr>
          </a:lstStyle>
          <a:p>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39688C4C-3307-4AAA-BC99-D07D59BE9AD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22122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prstClr val="black"/>
              </a:solidFill>
            </a:endParaRPr>
          </a:p>
        </p:txBody>
      </p:sp>
      <p:sp>
        <p:nvSpPr>
          <p:cNvPr id="4" name="Footer Placeholder 3"/>
          <p:cNvSpPr>
            <a:spLocks noGrp="1"/>
          </p:cNvSpPr>
          <p:nvPr>
            <p:ph type="ftr" sz="quarter" idx="11"/>
          </p:nvPr>
        </p:nvSpPr>
        <p:spPr/>
        <p:txBody>
          <a:bodyPr/>
          <a:lstStyle>
            <a:lvl1pPr>
              <a:defRPr/>
            </a:lvl1pPr>
          </a:lstStyle>
          <a:p>
            <a:endParaRPr lang="en-US">
              <a:solidFill>
                <a:prstClr val="black"/>
              </a:solidFill>
            </a:endParaRPr>
          </a:p>
        </p:txBody>
      </p:sp>
      <p:sp>
        <p:nvSpPr>
          <p:cNvPr id="5" name="Slide Number Placeholder 4"/>
          <p:cNvSpPr>
            <a:spLocks noGrp="1"/>
          </p:cNvSpPr>
          <p:nvPr>
            <p:ph type="sldNum" sz="quarter" idx="12"/>
          </p:nvPr>
        </p:nvSpPr>
        <p:spPr/>
        <p:txBody>
          <a:bodyPr/>
          <a:lstStyle>
            <a:lvl1pPr>
              <a:defRPr/>
            </a:lvl1pPr>
          </a:lstStyle>
          <a:p>
            <a:fld id="{1450D1A4-09E8-45C9-9E8C-D5A8945E9B9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96486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prstClr val="black"/>
              </a:solidFill>
            </a:endParaRPr>
          </a:p>
        </p:txBody>
      </p:sp>
      <p:sp>
        <p:nvSpPr>
          <p:cNvPr id="3" name="Footer Placeholder 2"/>
          <p:cNvSpPr>
            <a:spLocks noGrp="1"/>
          </p:cNvSpPr>
          <p:nvPr>
            <p:ph type="ftr" sz="quarter" idx="11"/>
          </p:nvPr>
        </p:nvSpPr>
        <p:spPr/>
        <p:txBody>
          <a:bodyPr/>
          <a:lstStyle>
            <a:lvl1pPr>
              <a:defRPr/>
            </a:lvl1pPr>
          </a:lstStyle>
          <a:p>
            <a:endParaRPr lang="en-US">
              <a:solidFill>
                <a:prstClr val="black"/>
              </a:solidFill>
            </a:endParaRPr>
          </a:p>
        </p:txBody>
      </p:sp>
      <p:sp>
        <p:nvSpPr>
          <p:cNvPr id="4" name="Slide Number Placeholder 3"/>
          <p:cNvSpPr>
            <a:spLocks noGrp="1"/>
          </p:cNvSpPr>
          <p:nvPr>
            <p:ph type="sldNum" sz="quarter" idx="12"/>
          </p:nvPr>
        </p:nvSpPr>
        <p:spPr/>
        <p:txBody>
          <a:bodyPr/>
          <a:lstStyle>
            <a:lvl1pPr>
              <a:defRPr/>
            </a:lvl1pPr>
          </a:lstStyle>
          <a:p>
            <a:fld id="{F09810F9-EE2B-4BC2-8DA0-DCF19A925B45}"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50327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F51E49E0-D75F-4905-99BF-2997184A933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27773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B98348-B0EE-4417-8181-CE7C91204A50}"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3375DFCB-660D-4882-9B91-65BCB51C8E9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13989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176FBBA5-5FA2-4293-B0D9-77777E77F9A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13808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10668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10668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B3BC5E26-BA93-4B65-935D-1BC711571FB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73872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470742-EE15-4BF0-84BB-27D61DEC92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94283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B98348-B0EE-4417-8181-CE7C91204A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539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107D38-EDA4-4D6D-AEA9-907140752A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37077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DA4EC3-00A5-41F8-BE5D-4C26D0A36A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28312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BF66318-8313-488B-8AB8-6EA2BD4F5C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07510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56D5CD5-54CA-4F6D-9266-F45A0D173F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28331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1F73DEF-8697-40F7-A487-592B5FF332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8406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107D38-EDA4-4D6D-AEA9-907140752AC3}"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30D0DE-1805-4AB4-83A3-7AAD425545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90706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0A565B-21BE-4383-B688-A20757803D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46869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00776D-8487-4E99-9CB3-8D77208B49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44915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10668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10668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EA56B3-2A7B-4E57-8027-0FDAE32B68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80379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470742-EE15-4BF0-84BB-27D61DEC92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57652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B98348-B0EE-4417-8181-CE7C91204A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90145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107D38-EDA4-4D6D-AEA9-907140752A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28029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DA4EC3-00A5-41F8-BE5D-4C26D0A36A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69709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BF66318-8313-488B-8AB8-6EA2BD4F5C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40767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56D5CD5-54CA-4F6D-9266-F45A0D173F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34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DA4EC3-00A5-41F8-BE5D-4C26D0A36A49}"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1F73DEF-8697-40F7-A487-592B5FF332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00302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30D0DE-1805-4AB4-83A3-7AAD425545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4751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0A565B-21BE-4383-B688-A20757803D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41330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00776D-8487-4E99-9CB3-8D77208B49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69781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10668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10668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EA56B3-2A7B-4E57-8027-0FDAE32B68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12378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DF08F929-E169-4374-8B43-2A11A6B8039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7233861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03488BCF-9297-46A8-9010-7B404BDE38D2}"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2464254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B7CE138C-CE24-47BA-B11D-32BF626D2F76}"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5346275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438400"/>
            <a:ext cx="3810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810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537C777D-89E7-42DA-B73C-6F77395A9294}"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7050504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prstClr val="black"/>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A86A05A2-4930-459F-8360-37BE1DCA45AC}"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545790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BF66318-8313-488B-8AB8-6EA2BD4F5C66}"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prstClr val="black"/>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prstClr val="black"/>
              </a:solidFill>
            </a:endParaRPr>
          </a:p>
        </p:txBody>
      </p:sp>
      <p:sp>
        <p:nvSpPr>
          <p:cNvPr id="5" name="Slide Number Placeholder 4"/>
          <p:cNvSpPr>
            <a:spLocks noGrp="1"/>
          </p:cNvSpPr>
          <p:nvPr>
            <p:ph type="sldNum" sz="quarter" idx="12"/>
          </p:nvPr>
        </p:nvSpPr>
        <p:spPr/>
        <p:txBody>
          <a:bodyPr/>
          <a:lstStyle>
            <a:lvl1pPr>
              <a:defRPr/>
            </a:lvl1pPr>
          </a:lstStyle>
          <a:p>
            <a:fld id="{B850A578-3145-498E-A7A7-4B82DE0477C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025495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prstClr val="black"/>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prstClr val="black"/>
              </a:solidFill>
            </a:endParaRPr>
          </a:p>
        </p:txBody>
      </p:sp>
      <p:sp>
        <p:nvSpPr>
          <p:cNvPr id="4" name="Slide Number Placeholder 3"/>
          <p:cNvSpPr>
            <a:spLocks noGrp="1"/>
          </p:cNvSpPr>
          <p:nvPr>
            <p:ph type="sldNum" sz="quarter" idx="12"/>
          </p:nvPr>
        </p:nvSpPr>
        <p:spPr/>
        <p:txBody>
          <a:bodyPr/>
          <a:lstStyle>
            <a:lvl1pPr>
              <a:defRPr/>
            </a:lvl1pPr>
          </a:lstStyle>
          <a:p>
            <a:fld id="{E3B2D01B-D73C-4FB5-8B22-B1A3811376F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9353781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EEF87CC7-BCB1-43A0-BE93-D06633A101F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773306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FB90E4A7-175A-4E83-BFED-82266EBFFD81}"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620396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391D0B7B-A25F-42A5-8587-07F71AA3004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626393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668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0668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1D11B688-682A-4C85-A623-6A7C1CA54305}"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0105762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8DB779-D00A-4BE0-A416-387266172AD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399320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B6CAEB-5FF7-4F9D-B7CA-EE4A039F028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88877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7FCED1-37D6-4C8E-9A01-928028E2807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561591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438400"/>
            <a:ext cx="3810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810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46A438-103B-48B0-89BE-FC61491E04B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49838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56D5CD5-54CA-4F6D-9266-F45A0D173FB1}"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D3E03BC-A297-4EA2-8FD3-4AB3A6DE48D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531484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EED46CA-6ACB-49D9-8080-867A9C47040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43907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371CCA1-237E-4989-98EE-A7EC5A70021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610335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E6880FB-30C2-4099-A7EB-2F9D4783891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674828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97D30F-D632-4695-9D2B-906E7A1EA5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473971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F892B1-229D-4B99-906D-5CE4FFC1D80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61680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668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0668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B67DF0-9A3A-4273-9EDA-69E3CD09BF7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13278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F73DEF-8697-40F7-A487-592B5FF332D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30D0DE-1805-4AB4-83A3-7AAD4255459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0A565B-21BE-4383-B688-A20757803DE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066800"/>
            <a:ext cx="77724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667000"/>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ea typeface="ＭＳ Ｐゴシック" pitchFamily="112"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ea typeface="ＭＳ Ｐゴシック" pitchFamily="112"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ea typeface="ＭＳ Ｐゴシック" pitchFamily="112" charset="-128"/>
              </a:defRPr>
            </a:lvl1pPr>
          </a:lstStyle>
          <a:p>
            <a:pPr>
              <a:defRPr/>
            </a:pPr>
            <a:fld id="{5B12ED35-6086-4269-A96E-56DAFB9CF63E}" type="slidenum">
              <a:rPr lang="en-US"/>
              <a:pPr>
                <a:defRPr/>
              </a:pPr>
              <a:t>‹#›</a:t>
            </a:fld>
            <a:endParaRPr lang="en-US"/>
          </a:p>
        </p:txBody>
      </p:sp>
      <p:pic>
        <p:nvPicPr>
          <p:cNvPr id="1031" name="Picture 10" descr="NIFA New PPT Pages 20133"/>
          <p:cNvPicPr>
            <a:picLocks noChangeAspect="1" noChangeArrowheads="1"/>
          </p:cNvPicPr>
          <p:nvPr/>
        </p:nvPicPr>
        <p:blipFill>
          <a:blip r:embed="rId13" cstate="print"/>
          <a:srcRect b="86415"/>
          <a:stretch>
            <a:fillRect/>
          </a:stretch>
        </p:blipFill>
        <p:spPr bwMode="auto">
          <a:xfrm>
            <a:off x="1" y="1"/>
            <a:ext cx="9145588" cy="931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defRPr>
      </a:lvl5pPr>
      <a:lvl6pPr marL="457200" algn="ctr" rtl="0" fontAlgn="base">
        <a:spcBef>
          <a:spcPct val="0"/>
        </a:spcBef>
        <a:spcAft>
          <a:spcPct val="0"/>
        </a:spcAft>
        <a:defRPr sz="4400">
          <a:solidFill>
            <a:schemeClr val="tx2"/>
          </a:solidFill>
          <a:latin typeface="Arial" charset="0"/>
          <a:ea typeface="ＭＳ Ｐゴシック" pitchFamily="112" charset="-128"/>
        </a:defRPr>
      </a:lvl6pPr>
      <a:lvl7pPr marL="914400" algn="ctr" rtl="0" fontAlgn="base">
        <a:spcBef>
          <a:spcPct val="0"/>
        </a:spcBef>
        <a:spcAft>
          <a:spcPct val="0"/>
        </a:spcAft>
        <a:defRPr sz="4400">
          <a:solidFill>
            <a:schemeClr val="tx2"/>
          </a:solidFill>
          <a:latin typeface="Arial" charset="0"/>
          <a:ea typeface="ＭＳ Ｐゴシック" pitchFamily="112" charset="-128"/>
        </a:defRPr>
      </a:lvl7pPr>
      <a:lvl8pPr marL="1371600" algn="ctr" rtl="0" fontAlgn="base">
        <a:spcBef>
          <a:spcPct val="0"/>
        </a:spcBef>
        <a:spcAft>
          <a:spcPct val="0"/>
        </a:spcAft>
        <a:defRPr sz="4400">
          <a:solidFill>
            <a:schemeClr val="tx2"/>
          </a:solidFill>
          <a:latin typeface="Arial" charset="0"/>
          <a:ea typeface="ＭＳ Ｐゴシック" pitchFamily="112" charset="-128"/>
        </a:defRPr>
      </a:lvl8pPr>
      <a:lvl9pPr marL="1828800" algn="ctr" rtl="0" fontAlgn="base">
        <a:spcBef>
          <a:spcPct val="0"/>
        </a:spcBef>
        <a:spcAft>
          <a:spcPct val="0"/>
        </a:spcAft>
        <a:defRPr sz="4400">
          <a:solidFill>
            <a:schemeClr val="tx2"/>
          </a:solidFill>
          <a:latin typeface="Arial" charset="0"/>
          <a:ea typeface="ＭＳ Ｐゴシック" pitchFamily="11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NIFA New PPT Pages 2012 p2"/>
          <p:cNvPicPr>
            <a:picLocks noChangeAspect="1" noChangeArrowheads="1"/>
          </p:cNvPicPr>
          <p:nvPr/>
        </p:nvPicPr>
        <p:blipFill>
          <a:blip r:embed="rId13" cstate="print"/>
          <a:srcRect/>
          <a:stretch>
            <a:fillRect/>
          </a:stretch>
        </p:blipFill>
        <p:spPr bwMode="auto">
          <a:xfrm>
            <a:off x="1" y="0"/>
            <a:ext cx="9145588" cy="6859588"/>
          </a:xfrm>
          <a:prstGeom prst="rect">
            <a:avLst/>
          </a:prstGeom>
          <a:noFill/>
        </p:spPr>
      </p:pic>
      <p:sp>
        <p:nvSpPr>
          <p:cNvPr id="1026" name="Rectangle 2"/>
          <p:cNvSpPr>
            <a:spLocks noGrp="1" noChangeArrowheads="1"/>
          </p:cNvSpPr>
          <p:nvPr>
            <p:ph type="title"/>
          </p:nvPr>
        </p:nvSpPr>
        <p:spPr bwMode="auto">
          <a:xfrm>
            <a:off x="685800" y="1066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438400"/>
            <a:ext cx="77724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solidFill>
                <a:prstClr val="black"/>
              </a:solidFill>
              <a:ea typeface="ＭＳ Ｐゴシック" pitchFamily="112" charset="-128"/>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solidFill>
                <a:prstClr val="black"/>
              </a:solidFill>
              <a:ea typeface="ＭＳ Ｐゴシック" pitchFamily="112" charset="-128"/>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AE1681A3-03A5-4BF5-B575-14DB9B06AE40}" type="slidenum">
              <a:rPr lang="en-US">
                <a:solidFill>
                  <a:prstClr val="black"/>
                </a:solidFill>
                <a:ea typeface="ＭＳ Ｐゴシック" pitchFamily="112" charset="-128"/>
              </a:rPr>
              <a:pPr/>
              <a:t>‹#›</a:t>
            </a:fld>
            <a:endParaRPr lang="en-US">
              <a:solidFill>
                <a:prstClr val="black"/>
              </a:solidFill>
              <a:ea typeface="ＭＳ Ｐゴシック" pitchFamily="112" charset="-128"/>
            </a:endParaRPr>
          </a:p>
        </p:txBody>
      </p:sp>
    </p:spTree>
    <p:extLst>
      <p:ext uri="{BB962C8B-B14F-4D97-AF65-F5344CB8AC3E}">
        <p14:creationId xmlns:p14="http://schemas.microsoft.com/office/powerpoint/2010/main" val="4093686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12" charset="-128"/>
        </a:defRPr>
      </a:lvl2pPr>
      <a:lvl3pPr algn="ctr" rtl="0" fontAlgn="base">
        <a:spcBef>
          <a:spcPct val="0"/>
        </a:spcBef>
        <a:spcAft>
          <a:spcPct val="0"/>
        </a:spcAft>
        <a:defRPr sz="4400">
          <a:solidFill>
            <a:schemeClr val="tx2"/>
          </a:solidFill>
          <a:latin typeface="Arial" charset="0"/>
          <a:ea typeface="ＭＳ Ｐゴシック" pitchFamily="112" charset="-128"/>
        </a:defRPr>
      </a:lvl3pPr>
      <a:lvl4pPr algn="ctr" rtl="0" fontAlgn="base">
        <a:spcBef>
          <a:spcPct val="0"/>
        </a:spcBef>
        <a:spcAft>
          <a:spcPct val="0"/>
        </a:spcAft>
        <a:defRPr sz="4400">
          <a:solidFill>
            <a:schemeClr val="tx2"/>
          </a:solidFill>
          <a:latin typeface="Arial" charset="0"/>
          <a:ea typeface="ＭＳ Ｐゴシック" pitchFamily="112" charset="-128"/>
        </a:defRPr>
      </a:lvl4pPr>
      <a:lvl5pPr algn="ctr" rtl="0" fontAlgn="base">
        <a:spcBef>
          <a:spcPct val="0"/>
        </a:spcBef>
        <a:spcAft>
          <a:spcPct val="0"/>
        </a:spcAft>
        <a:defRPr sz="4400">
          <a:solidFill>
            <a:schemeClr val="tx2"/>
          </a:solidFill>
          <a:latin typeface="Arial" charset="0"/>
          <a:ea typeface="ＭＳ Ｐゴシック" pitchFamily="112" charset="-128"/>
        </a:defRPr>
      </a:lvl5pPr>
      <a:lvl6pPr marL="457200" algn="ctr" rtl="0" fontAlgn="base">
        <a:spcBef>
          <a:spcPct val="0"/>
        </a:spcBef>
        <a:spcAft>
          <a:spcPct val="0"/>
        </a:spcAft>
        <a:defRPr sz="4400">
          <a:solidFill>
            <a:schemeClr val="tx2"/>
          </a:solidFill>
          <a:latin typeface="Arial" charset="0"/>
          <a:ea typeface="ＭＳ Ｐゴシック" pitchFamily="112" charset="-128"/>
        </a:defRPr>
      </a:lvl6pPr>
      <a:lvl7pPr marL="914400" algn="ctr" rtl="0" fontAlgn="base">
        <a:spcBef>
          <a:spcPct val="0"/>
        </a:spcBef>
        <a:spcAft>
          <a:spcPct val="0"/>
        </a:spcAft>
        <a:defRPr sz="4400">
          <a:solidFill>
            <a:schemeClr val="tx2"/>
          </a:solidFill>
          <a:latin typeface="Arial" charset="0"/>
          <a:ea typeface="ＭＳ Ｐゴシック" pitchFamily="112" charset="-128"/>
        </a:defRPr>
      </a:lvl7pPr>
      <a:lvl8pPr marL="1371600" algn="ctr" rtl="0" fontAlgn="base">
        <a:spcBef>
          <a:spcPct val="0"/>
        </a:spcBef>
        <a:spcAft>
          <a:spcPct val="0"/>
        </a:spcAft>
        <a:defRPr sz="4400">
          <a:solidFill>
            <a:schemeClr val="tx2"/>
          </a:solidFill>
          <a:latin typeface="Arial" charset="0"/>
          <a:ea typeface="ＭＳ Ｐゴシック" pitchFamily="112" charset="-128"/>
        </a:defRPr>
      </a:lvl8pPr>
      <a:lvl9pPr marL="1828800" algn="ctr" rtl="0" fontAlgn="base">
        <a:spcBef>
          <a:spcPct val="0"/>
        </a:spcBef>
        <a:spcAft>
          <a:spcPct val="0"/>
        </a:spcAft>
        <a:defRPr sz="4400">
          <a:solidFill>
            <a:schemeClr val="tx2"/>
          </a:solidFill>
          <a:latin typeface="Arial" charset="0"/>
          <a:ea typeface="ＭＳ Ｐゴシック" pitchFamily="112"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066800"/>
            <a:ext cx="77724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667000"/>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ea typeface="ＭＳ Ｐゴシック" pitchFamily="112" charset="-128"/>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ea typeface="ＭＳ Ｐゴシック" pitchFamily="112" charset="-128"/>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ea typeface="ＭＳ Ｐゴシック" pitchFamily="112" charset="-128"/>
              </a:defRPr>
            </a:lvl1pPr>
          </a:lstStyle>
          <a:p>
            <a:pPr>
              <a:defRPr/>
            </a:pPr>
            <a:fld id="{5B12ED35-6086-4269-A96E-56DAFB9CF63E}" type="slidenum">
              <a:rPr lang="en-US">
                <a:solidFill>
                  <a:srgbClr val="000000"/>
                </a:solidFill>
              </a:rPr>
              <a:pPr>
                <a:defRPr/>
              </a:pPr>
              <a:t>‹#›</a:t>
            </a:fld>
            <a:endParaRPr lang="en-US">
              <a:solidFill>
                <a:srgbClr val="000000"/>
              </a:solidFill>
            </a:endParaRPr>
          </a:p>
        </p:txBody>
      </p:sp>
      <p:pic>
        <p:nvPicPr>
          <p:cNvPr id="1031" name="Picture 10" descr="NIFA New PPT Pages 20133"/>
          <p:cNvPicPr>
            <a:picLocks noChangeAspect="1" noChangeArrowheads="1"/>
          </p:cNvPicPr>
          <p:nvPr/>
        </p:nvPicPr>
        <p:blipFill>
          <a:blip r:embed="rId13" cstate="print"/>
          <a:srcRect b="86415"/>
          <a:stretch>
            <a:fillRect/>
          </a:stretch>
        </p:blipFill>
        <p:spPr bwMode="auto">
          <a:xfrm>
            <a:off x="1" y="1"/>
            <a:ext cx="9145588" cy="931863"/>
          </a:xfrm>
          <a:prstGeom prst="rect">
            <a:avLst/>
          </a:prstGeom>
          <a:noFill/>
          <a:ln w="9525">
            <a:noFill/>
            <a:miter lim="800000"/>
            <a:headEnd/>
            <a:tailEnd/>
          </a:ln>
        </p:spPr>
      </p:pic>
    </p:spTree>
    <p:extLst>
      <p:ext uri="{BB962C8B-B14F-4D97-AF65-F5344CB8AC3E}">
        <p14:creationId xmlns:p14="http://schemas.microsoft.com/office/powerpoint/2010/main" val="2349437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defRPr>
      </a:lvl5pPr>
      <a:lvl6pPr marL="457200" algn="ctr" rtl="0" fontAlgn="base">
        <a:spcBef>
          <a:spcPct val="0"/>
        </a:spcBef>
        <a:spcAft>
          <a:spcPct val="0"/>
        </a:spcAft>
        <a:defRPr sz="4400">
          <a:solidFill>
            <a:schemeClr val="tx2"/>
          </a:solidFill>
          <a:latin typeface="Arial" charset="0"/>
          <a:ea typeface="ＭＳ Ｐゴシック" pitchFamily="112" charset="-128"/>
        </a:defRPr>
      </a:lvl6pPr>
      <a:lvl7pPr marL="914400" algn="ctr" rtl="0" fontAlgn="base">
        <a:spcBef>
          <a:spcPct val="0"/>
        </a:spcBef>
        <a:spcAft>
          <a:spcPct val="0"/>
        </a:spcAft>
        <a:defRPr sz="4400">
          <a:solidFill>
            <a:schemeClr val="tx2"/>
          </a:solidFill>
          <a:latin typeface="Arial" charset="0"/>
          <a:ea typeface="ＭＳ Ｐゴシック" pitchFamily="112" charset="-128"/>
        </a:defRPr>
      </a:lvl7pPr>
      <a:lvl8pPr marL="1371600" algn="ctr" rtl="0" fontAlgn="base">
        <a:spcBef>
          <a:spcPct val="0"/>
        </a:spcBef>
        <a:spcAft>
          <a:spcPct val="0"/>
        </a:spcAft>
        <a:defRPr sz="4400">
          <a:solidFill>
            <a:schemeClr val="tx2"/>
          </a:solidFill>
          <a:latin typeface="Arial" charset="0"/>
          <a:ea typeface="ＭＳ Ｐゴシック" pitchFamily="112" charset="-128"/>
        </a:defRPr>
      </a:lvl8pPr>
      <a:lvl9pPr marL="1828800" algn="ctr" rtl="0" fontAlgn="base">
        <a:spcBef>
          <a:spcPct val="0"/>
        </a:spcBef>
        <a:spcAft>
          <a:spcPct val="0"/>
        </a:spcAft>
        <a:defRPr sz="4400">
          <a:solidFill>
            <a:schemeClr val="tx2"/>
          </a:solidFill>
          <a:latin typeface="Arial" charset="0"/>
          <a:ea typeface="ＭＳ Ｐゴシック" pitchFamily="11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066800"/>
            <a:ext cx="77724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667000"/>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ea typeface="ＭＳ Ｐゴシック" pitchFamily="112" charset="-128"/>
              </a:defRPr>
            </a:lvl1pPr>
          </a:lstStyle>
          <a:p>
            <a:pPr>
              <a:defRPr/>
            </a:pPr>
            <a:endParaRPr lang="en-US">
              <a:solidFill>
                <a:srgbClr val="000000"/>
              </a:solidFill>
              <a:latin typeface="Aria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ea typeface="ＭＳ Ｐゴシック" pitchFamily="112" charset="-128"/>
              </a:defRPr>
            </a:lvl1pPr>
          </a:lstStyle>
          <a:p>
            <a:pPr>
              <a:defRPr/>
            </a:pPr>
            <a:endParaRPr lang="en-US">
              <a:solidFill>
                <a:srgbClr val="000000"/>
              </a:solidFill>
              <a:latin typeface="Aria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ea typeface="ＭＳ Ｐゴシック" pitchFamily="112" charset="-128"/>
              </a:defRPr>
            </a:lvl1pPr>
          </a:lstStyle>
          <a:p>
            <a:pPr>
              <a:defRPr/>
            </a:pPr>
            <a:fld id="{5B12ED35-6086-4269-A96E-56DAFB9CF63E}" type="slidenum">
              <a:rPr lang="en-US">
                <a:solidFill>
                  <a:srgbClr val="000000"/>
                </a:solidFill>
                <a:latin typeface="Arial"/>
              </a:rPr>
              <a:pPr>
                <a:defRPr/>
              </a:pPr>
              <a:t>‹#›</a:t>
            </a:fld>
            <a:endParaRPr lang="en-US">
              <a:solidFill>
                <a:srgbClr val="000000"/>
              </a:solidFill>
              <a:latin typeface="Arial"/>
            </a:endParaRPr>
          </a:p>
        </p:txBody>
      </p:sp>
      <p:pic>
        <p:nvPicPr>
          <p:cNvPr id="1031" name="Picture 10" descr="NIFA New PPT Pages 20133"/>
          <p:cNvPicPr>
            <a:picLocks noChangeAspect="1" noChangeArrowheads="1"/>
          </p:cNvPicPr>
          <p:nvPr/>
        </p:nvPicPr>
        <p:blipFill>
          <a:blip r:embed="rId13" cstate="print"/>
          <a:srcRect b="86415"/>
          <a:stretch>
            <a:fillRect/>
          </a:stretch>
        </p:blipFill>
        <p:spPr bwMode="auto">
          <a:xfrm>
            <a:off x="1" y="1"/>
            <a:ext cx="9145588" cy="931863"/>
          </a:xfrm>
          <a:prstGeom prst="rect">
            <a:avLst/>
          </a:prstGeom>
          <a:noFill/>
          <a:ln w="9525">
            <a:noFill/>
            <a:miter lim="800000"/>
            <a:headEnd/>
            <a:tailEnd/>
          </a:ln>
        </p:spPr>
      </p:pic>
    </p:spTree>
    <p:extLst>
      <p:ext uri="{BB962C8B-B14F-4D97-AF65-F5344CB8AC3E}">
        <p14:creationId xmlns:p14="http://schemas.microsoft.com/office/powerpoint/2010/main" val="309104709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defRPr>
      </a:lvl5pPr>
      <a:lvl6pPr marL="457200" algn="ctr" rtl="0" fontAlgn="base">
        <a:spcBef>
          <a:spcPct val="0"/>
        </a:spcBef>
        <a:spcAft>
          <a:spcPct val="0"/>
        </a:spcAft>
        <a:defRPr sz="4400">
          <a:solidFill>
            <a:schemeClr val="tx2"/>
          </a:solidFill>
          <a:latin typeface="Arial" charset="0"/>
          <a:ea typeface="ＭＳ Ｐゴシック" pitchFamily="112" charset="-128"/>
        </a:defRPr>
      </a:lvl6pPr>
      <a:lvl7pPr marL="914400" algn="ctr" rtl="0" fontAlgn="base">
        <a:spcBef>
          <a:spcPct val="0"/>
        </a:spcBef>
        <a:spcAft>
          <a:spcPct val="0"/>
        </a:spcAft>
        <a:defRPr sz="4400">
          <a:solidFill>
            <a:schemeClr val="tx2"/>
          </a:solidFill>
          <a:latin typeface="Arial" charset="0"/>
          <a:ea typeface="ＭＳ Ｐゴシック" pitchFamily="112" charset="-128"/>
        </a:defRPr>
      </a:lvl7pPr>
      <a:lvl8pPr marL="1371600" algn="ctr" rtl="0" fontAlgn="base">
        <a:spcBef>
          <a:spcPct val="0"/>
        </a:spcBef>
        <a:spcAft>
          <a:spcPct val="0"/>
        </a:spcAft>
        <a:defRPr sz="4400">
          <a:solidFill>
            <a:schemeClr val="tx2"/>
          </a:solidFill>
          <a:latin typeface="Arial" charset="0"/>
          <a:ea typeface="ＭＳ Ｐゴシック" pitchFamily="112" charset="-128"/>
        </a:defRPr>
      </a:lvl8pPr>
      <a:lvl9pPr marL="1828800" algn="ctr" rtl="0" fontAlgn="base">
        <a:spcBef>
          <a:spcPct val="0"/>
        </a:spcBef>
        <a:spcAft>
          <a:spcPct val="0"/>
        </a:spcAft>
        <a:defRPr sz="4400">
          <a:solidFill>
            <a:schemeClr val="tx2"/>
          </a:solidFill>
          <a:latin typeface="Arial" charset="0"/>
          <a:ea typeface="ＭＳ Ｐゴシック" pitchFamily="11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NIFA New PPT Pages 2013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685800" y="10668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2438400"/>
            <a:ext cx="77724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prstClr val="black"/>
              </a:solidFill>
              <a:latin typeface="Arial"/>
              <a:ea typeface="ＭＳ Ｐゴシック"/>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prstClr val="black"/>
              </a:solidFill>
              <a:latin typeface="Arial"/>
              <a:ea typeface="ＭＳ Ｐゴシック"/>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fld id="{068BA560-A09C-4B83-94CD-80DE1C87B179}" type="slidenum">
              <a:rPr lang="en-US" altLang="en-US">
                <a:solidFill>
                  <a:prstClr val="black"/>
                </a:solidFill>
                <a:latin typeface="Arial"/>
                <a:ea typeface="ＭＳ Ｐゴシック"/>
              </a:rPr>
              <a:pPr/>
              <a:t>‹#›</a:t>
            </a:fld>
            <a:endParaRPr lang="en-US" altLang="en-US">
              <a:solidFill>
                <a:prstClr val="black"/>
              </a:solidFill>
              <a:latin typeface="Arial"/>
              <a:ea typeface="ＭＳ Ｐゴシック"/>
            </a:endParaRPr>
          </a:p>
        </p:txBody>
      </p:sp>
    </p:spTree>
    <p:extLst>
      <p:ext uri="{BB962C8B-B14F-4D97-AF65-F5344CB8AC3E}">
        <p14:creationId xmlns:p14="http://schemas.microsoft.com/office/powerpoint/2010/main" val="177298150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12" charset="-128"/>
        </a:defRPr>
      </a:lvl2pPr>
      <a:lvl3pPr algn="ctr" rtl="0" fontAlgn="base">
        <a:spcBef>
          <a:spcPct val="0"/>
        </a:spcBef>
        <a:spcAft>
          <a:spcPct val="0"/>
        </a:spcAft>
        <a:defRPr sz="4400">
          <a:solidFill>
            <a:schemeClr val="tx2"/>
          </a:solidFill>
          <a:latin typeface="Arial" charset="0"/>
          <a:ea typeface="ＭＳ Ｐゴシック" pitchFamily="112" charset="-128"/>
        </a:defRPr>
      </a:lvl3pPr>
      <a:lvl4pPr algn="ctr" rtl="0" fontAlgn="base">
        <a:spcBef>
          <a:spcPct val="0"/>
        </a:spcBef>
        <a:spcAft>
          <a:spcPct val="0"/>
        </a:spcAft>
        <a:defRPr sz="4400">
          <a:solidFill>
            <a:schemeClr val="tx2"/>
          </a:solidFill>
          <a:latin typeface="Arial" charset="0"/>
          <a:ea typeface="ＭＳ Ｐゴシック" pitchFamily="112" charset="-128"/>
        </a:defRPr>
      </a:lvl4pPr>
      <a:lvl5pPr algn="ctr" rtl="0" fontAlgn="base">
        <a:spcBef>
          <a:spcPct val="0"/>
        </a:spcBef>
        <a:spcAft>
          <a:spcPct val="0"/>
        </a:spcAft>
        <a:defRPr sz="4400">
          <a:solidFill>
            <a:schemeClr val="tx2"/>
          </a:solidFill>
          <a:latin typeface="Arial" charset="0"/>
          <a:ea typeface="ＭＳ Ｐゴシック" pitchFamily="112" charset="-128"/>
        </a:defRPr>
      </a:lvl5pPr>
      <a:lvl6pPr marL="457200" algn="ctr" rtl="0" fontAlgn="base">
        <a:spcBef>
          <a:spcPct val="0"/>
        </a:spcBef>
        <a:spcAft>
          <a:spcPct val="0"/>
        </a:spcAft>
        <a:defRPr sz="4400">
          <a:solidFill>
            <a:schemeClr val="tx2"/>
          </a:solidFill>
          <a:latin typeface="Arial" charset="0"/>
          <a:ea typeface="ＭＳ Ｐゴシック" pitchFamily="112" charset="-128"/>
        </a:defRPr>
      </a:lvl6pPr>
      <a:lvl7pPr marL="914400" algn="ctr" rtl="0" fontAlgn="base">
        <a:spcBef>
          <a:spcPct val="0"/>
        </a:spcBef>
        <a:spcAft>
          <a:spcPct val="0"/>
        </a:spcAft>
        <a:defRPr sz="4400">
          <a:solidFill>
            <a:schemeClr val="tx2"/>
          </a:solidFill>
          <a:latin typeface="Arial" charset="0"/>
          <a:ea typeface="ＭＳ Ｐゴシック" pitchFamily="112" charset="-128"/>
        </a:defRPr>
      </a:lvl7pPr>
      <a:lvl8pPr marL="1371600" algn="ctr" rtl="0" fontAlgn="base">
        <a:spcBef>
          <a:spcPct val="0"/>
        </a:spcBef>
        <a:spcAft>
          <a:spcPct val="0"/>
        </a:spcAft>
        <a:defRPr sz="4400">
          <a:solidFill>
            <a:schemeClr val="tx2"/>
          </a:solidFill>
          <a:latin typeface="Arial" charset="0"/>
          <a:ea typeface="ＭＳ Ｐゴシック" pitchFamily="112" charset="-128"/>
        </a:defRPr>
      </a:lvl8pPr>
      <a:lvl9pPr marL="1828800" algn="ctr" rtl="0" fontAlgn="base">
        <a:spcBef>
          <a:spcPct val="0"/>
        </a:spcBef>
        <a:spcAft>
          <a:spcPct val="0"/>
        </a:spcAft>
        <a:defRPr sz="4400">
          <a:solidFill>
            <a:schemeClr val="tx2"/>
          </a:solidFill>
          <a:latin typeface="Arial" charset="0"/>
          <a:ea typeface="ＭＳ Ｐゴシック" pitchFamily="112"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NIFA New PPT Pages 2013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10668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85800" y="2438400"/>
            <a:ext cx="77724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solidFill>
                <a:srgbClr val="000000"/>
              </a:solidFill>
              <a:ea typeface="ＭＳ Ｐゴシック" pitchFamily="112" charset="-128"/>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solidFill>
                <a:srgbClr val="000000"/>
              </a:solidFill>
              <a:ea typeface="ＭＳ Ｐゴシック" pitchFamily="112" charset="-128"/>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a:defRPr/>
            </a:pPr>
            <a:fld id="{B3054780-9867-4421-844F-B56C28444841}" type="slidenum">
              <a:rPr lang="en-US" altLang="en-US">
                <a:solidFill>
                  <a:srgbClr val="000000"/>
                </a:solidFill>
                <a:ea typeface="ＭＳ Ｐゴシック" pitchFamily="112" charset="-128"/>
              </a:rPr>
              <a:pPr>
                <a:defRPr/>
              </a:pPr>
              <a:t>‹#›</a:t>
            </a:fld>
            <a:endParaRPr lang="en-US" altLang="en-US">
              <a:solidFill>
                <a:srgbClr val="000000"/>
              </a:solidFill>
              <a:ea typeface="ＭＳ Ｐゴシック" pitchFamily="112" charset="-128"/>
            </a:endParaRPr>
          </a:p>
        </p:txBody>
      </p:sp>
    </p:spTree>
    <p:extLst>
      <p:ext uri="{BB962C8B-B14F-4D97-AF65-F5344CB8AC3E}">
        <p14:creationId xmlns:p14="http://schemas.microsoft.com/office/powerpoint/2010/main" val="149469518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defRPr>
      </a:lvl5pPr>
      <a:lvl6pPr marL="457200" algn="ctr" rtl="0" fontAlgn="base">
        <a:spcBef>
          <a:spcPct val="0"/>
        </a:spcBef>
        <a:spcAft>
          <a:spcPct val="0"/>
        </a:spcAft>
        <a:defRPr sz="4400">
          <a:solidFill>
            <a:schemeClr val="tx2"/>
          </a:solidFill>
          <a:latin typeface="Arial" charset="0"/>
          <a:ea typeface="ＭＳ Ｐゴシック" pitchFamily="112" charset="-128"/>
        </a:defRPr>
      </a:lvl6pPr>
      <a:lvl7pPr marL="914400" algn="ctr" rtl="0" fontAlgn="base">
        <a:spcBef>
          <a:spcPct val="0"/>
        </a:spcBef>
        <a:spcAft>
          <a:spcPct val="0"/>
        </a:spcAft>
        <a:defRPr sz="4400">
          <a:solidFill>
            <a:schemeClr val="tx2"/>
          </a:solidFill>
          <a:latin typeface="Arial" charset="0"/>
          <a:ea typeface="ＭＳ Ｐゴシック" pitchFamily="112" charset="-128"/>
        </a:defRPr>
      </a:lvl7pPr>
      <a:lvl8pPr marL="1371600" algn="ctr" rtl="0" fontAlgn="base">
        <a:spcBef>
          <a:spcPct val="0"/>
        </a:spcBef>
        <a:spcAft>
          <a:spcPct val="0"/>
        </a:spcAft>
        <a:defRPr sz="4400">
          <a:solidFill>
            <a:schemeClr val="tx2"/>
          </a:solidFill>
          <a:latin typeface="Arial" charset="0"/>
          <a:ea typeface="ＭＳ Ｐゴシック" pitchFamily="112" charset="-128"/>
        </a:defRPr>
      </a:lvl8pPr>
      <a:lvl9pPr marL="1828800" algn="ctr" rtl="0" fontAlgn="base">
        <a:spcBef>
          <a:spcPct val="0"/>
        </a:spcBef>
        <a:spcAft>
          <a:spcPct val="0"/>
        </a:spcAft>
        <a:defRPr sz="4400">
          <a:solidFill>
            <a:schemeClr val="tx2"/>
          </a:solidFill>
          <a:latin typeface="Arial" charset="0"/>
          <a:ea typeface="ＭＳ Ｐゴシック" pitchFamily="11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ederalregister.gov/a/2015-26090" TargetMode="External"/><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hyperlink" Target="http://sites.nationalacademies.org/PGA/fdp/PGA_063626" TargetMode="External"/><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hyperlink" Target="mailto:policyguide@nifa.usda.gov" TargetMode="External"/><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hyperlink" Target="http://nifa.usda.gov/request-application-rfa-schedule" TargetMode="External"/><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nifa.usda.gov/grants-modernization"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hyperlink" Target="mailto:Grantsmod@nifa.usda.gov"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mailto:lyris@lyris.nifa.usda.gov"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http://nifa.usda.gov/tool/reeport" TargetMode="External"/><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hyperlink" Target="mailto:electronic@nifa.usda.gov" TargetMode="External"/><Relationship Id="rId4" Type="http://schemas.openxmlformats.org/officeDocument/2006/relationships/hyperlink" Target="http://nifa.usda.gov/tool/pow"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hyperlink" Target="mailto:electronic@nifa.usda.gov"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mailto:lfortis@nifa.usda.gov"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hyperlink" Target="mailto:edaly@nifa.usda.gov" TargetMode="External"/><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8" Type="http://schemas.openxmlformats.org/officeDocument/2006/relationships/hyperlink" Target="mailto:Pboyapati@nifa.usda.gov" TargetMode="External"/><Relationship Id="rId13" Type="http://schemas.openxmlformats.org/officeDocument/2006/relationships/hyperlink" Target="mailto:Cmontgomery@nifa.usda.gov" TargetMode="External"/><Relationship Id="rId3" Type="http://schemas.openxmlformats.org/officeDocument/2006/relationships/hyperlink" Target="mailto:FormulaGrantForms@nifa.usda.gov" TargetMode="External"/><Relationship Id="rId7" Type="http://schemas.openxmlformats.org/officeDocument/2006/relationships/hyperlink" Target="mailto:Electronic@nifa.usda.gov" TargetMode="External"/><Relationship Id="rId12" Type="http://schemas.openxmlformats.org/officeDocument/2006/relationships/hyperlink" Target="mailto:Mkrizmanich@nifa.usda.gov" TargetMode="External"/><Relationship Id="rId2" Type="http://schemas.openxmlformats.org/officeDocument/2006/relationships/notesSlide" Target="../notesSlides/notesSlide54.xml"/><Relationship Id="rId16" Type="http://schemas.openxmlformats.org/officeDocument/2006/relationships/hyperlink" Target="mailto:KSellers@nifa.usda.gov" TargetMode="External"/><Relationship Id="rId1" Type="http://schemas.openxmlformats.org/officeDocument/2006/relationships/slideLayout" Target="../slideLayouts/slideLayout24.xml"/><Relationship Id="rId6" Type="http://schemas.openxmlformats.org/officeDocument/2006/relationships/hyperlink" Target="mailto:Policy@nifa.usda.gov" TargetMode="External"/><Relationship Id="rId11" Type="http://schemas.openxmlformats.org/officeDocument/2006/relationships/hyperlink" Target="mailto:Lfortis@nifa.usda.gov" TargetMode="External"/><Relationship Id="rId5" Type="http://schemas.openxmlformats.org/officeDocument/2006/relationships/hyperlink" Target="mailto:electronic@nifa.usda.gov" TargetMode="External"/><Relationship Id="rId15" Type="http://schemas.openxmlformats.org/officeDocument/2006/relationships/hyperlink" Target="mailto:Lisa.Scott-Morring@nifa.usda.gov" TargetMode="External"/><Relationship Id="rId10" Type="http://schemas.openxmlformats.org/officeDocument/2006/relationships/hyperlink" Target="mailto:Daly-EDaly@nifa.usda.gov" TargetMode="External"/><Relationship Id="rId4" Type="http://schemas.openxmlformats.org/officeDocument/2006/relationships/hyperlink" Target="mailto:GrantsMod@nifa.usda.gov" TargetMode="External"/><Relationship Id="rId9" Type="http://schemas.openxmlformats.org/officeDocument/2006/relationships/hyperlink" Target="mailto:Mary.A.Britt@nifa.usda.gov" TargetMode="External"/><Relationship Id="rId14" Type="http://schemas.openxmlformats.org/officeDocument/2006/relationships/hyperlink" Target="mailto:AOwens@nifa.usda.gov"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hyperlink" Target="http://nifa.usda.gov/terms-and-conditions" TargetMode="External"/><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openxmlformats.org/officeDocument/2006/relationships/hyperlink" Target="http://www.gpo.gov/searchwebapp/browse/collectionCfr.action?collectionCode=C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pPr eaLnBrk="1" hangingPunct="1"/>
            <a:endParaRPr lang="en-US" dirty="0" smtClean="0"/>
          </a:p>
        </p:txBody>
      </p:sp>
      <p:sp>
        <p:nvSpPr>
          <p:cNvPr id="2051" name="Rectangle 3"/>
          <p:cNvSpPr>
            <a:spLocks noGrp="1" noChangeArrowheads="1"/>
          </p:cNvSpPr>
          <p:nvPr>
            <p:ph type="subTitle" idx="1"/>
          </p:nvPr>
        </p:nvSpPr>
        <p:spPr/>
        <p:txBody>
          <a:bodyPr/>
          <a:lstStyle/>
          <a:p>
            <a:pPr eaLnBrk="1" hangingPunct="1"/>
            <a:endParaRPr lang="en-US" dirty="0" smtClean="0"/>
          </a:p>
        </p:txBody>
      </p:sp>
      <p:pic>
        <p:nvPicPr>
          <p:cNvPr id="2052" name="Picture 5" descr="NIFA New PPT Pages 2013"/>
          <p:cNvPicPr>
            <a:picLocks noChangeAspect="1" noChangeArrowheads="1"/>
          </p:cNvPicPr>
          <p:nvPr/>
        </p:nvPicPr>
        <p:blipFill>
          <a:blip r:embed="rId3" cstate="print"/>
          <a:srcRect/>
          <a:stretch>
            <a:fillRect/>
          </a:stretch>
        </p:blipFill>
        <p:spPr bwMode="auto">
          <a:xfrm>
            <a:off x="1" y="0"/>
            <a:ext cx="9145588" cy="685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944" y="861204"/>
            <a:ext cx="7772400" cy="990600"/>
          </a:xfrm>
        </p:spPr>
        <p:txBody>
          <a:bodyPr/>
          <a:lstStyle/>
          <a:p>
            <a:r>
              <a:rPr lang="en-US" dirty="0"/>
              <a:t>Award Terms and Conditions</a:t>
            </a:r>
          </a:p>
        </p:txBody>
      </p:sp>
      <p:sp>
        <p:nvSpPr>
          <p:cNvPr id="3" name="Content Placeholder 2"/>
          <p:cNvSpPr>
            <a:spLocks noGrp="1"/>
          </p:cNvSpPr>
          <p:nvPr>
            <p:ph idx="1"/>
          </p:nvPr>
        </p:nvSpPr>
        <p:spPr>
          <a:xfrm>
            <a:off x="138545" y="1889185"/>
            <a:ext cx="8839199" cy="5121215"/>
          </a:xfrm>
        </p:spPr>
        <p:txBody>
          <a:bodyPr/>
          <a:lstStyle/>
          <a:p>
            <a:r>
              <a:rPr lang="en-US" dirty="0" smtClean="0"/>
              <a:t>Multi-agency Overlay </a:t>
            </a:r>
            <a:r>
              <a:rPr lang="en-US" dirty="0"/>
              <a:t>Effort</a:t>
            </a:r>
          </a:p>
          <a:p>
            <a:r>
              <a:rPr lang="en-US" dirty="0"/>
              <a:t>USDA Department-wide Grant and Cooperative Agreement General Terms and </a:t>
            </a:r>
            <a:r>
              <a:rPr lang="en-US" dirty="0" smtClean="0"/>
              <a:t>Conditions (GTC)</a:t>
            </a:r>
          </a:p>
          <a:p>
            <a:r>
              <a:rPr lang="en-US" dirty="0" smtClean="0"/>
              <a:t>NIFA </a:t>
            </a:r>
            <a:r>
              <a:rPr lang="en-US" dirty="0"/>
              <a:t>Grant and Cooperative </a:t>
            </a:r>
            <a:r>
              <a:rPr lang="en-US" dirty="0" smtClean="0"/>
              <a:t>Agreement GTC</a:t>
            </a:r>
          </a:p>
          <a:p>
            <a:pPr lvl="1"/>
            <a:r>
              <a:rPr lang="en-US" dirty="0" smtClean="0"/>
              <a:t>September 2, 2015 memo</a:t>
            </a:r>
          </a:p>
          <a:p>
            <a:pPr lvl="1"/>
            <a:r>
              <a:rPr lang="en-US" dirty="0" smtClean="0"/>
              <a:t>Will be replaced by Overlay Effort</a:t>
            </a:r>
          </a:p>
          <a:p>
            <a:pPr marL="914400" lvl="2" indent="-285750"/>
            <a:r>
              <a:rPr lang="en-US" dirty="0"/>
              <a:t>80 FR </a:t>
            </a:r>
            <a:r>
              <a:rPr lang="en-US" dirty="0" smtClean="0"/>
              <a:t>61849 </a:t>
            </a:r>
            <a:r>
              <a:rPr lang="en-US" sz="2000" dirty="0" smtClean="0"/>
              <a:t>(</a:t>
            </a:r>
            <a:r>
              <a:rPr lang="en-US" sz="2000" dirty="0">
                <a:hlinkClick r:id="rId3"/>
              </a:rPr>
              <a:t>https://</a:t>
            </a:r>
            <a:r>
              <a:rPr lang="en-US" sz="2000" dirty="0" smtClean="0">
                <a:hlinkClick r:id="rId3"/>
              </a:rPr>
              <a:t>federalregister.gov/a/2015-26090</a:t>
            </a:r>
            <a:r>
              <a:rPr lang="en-US" sz="2000" dirty="0" smtClean="0"/>
              <a:t>)</a:t>
            </a:r>
          </a:p>
          <a:p>
            <a:pPr marL="914400" lvl="2" indent="-285750"/>
            <a:r>
              <a:rPr lang="en-US" dirty="0" smtClean="0"/>
              <a:t>NIFA-specific award terms</a:t>
            </a:r>
            <a:endParaRPr lang="en-US" dirty="0"/>
          </a:p>
          <a:p>
            <a:endParaRPr lang="en-US" dirty="0"/>
          </a:p>
        </p:txBody>
      </p:sp>
    </p:spTree>
    <p:extLst>
      <p:ext uri="{BB962C8B-B14F-4D97-AF65-F5344CB8AC3E}">
        <p14:creationId xmlns:p14="http://schemas.microsoft.com/office/powerpoint/2010/main" val="2722177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599"/>
            <a:ext cx="7772400" cy="762001"/>
          </a:xfrm>
        </p:spPr>
        <p:txBody>
          <a:bodyPr/>
          <a:lstStyle/>
          <a:p>
            <a:r>
              <a:rPr lang="en-US" dirty="0" smtClean="0"/>
              <a:t>NIFA Award Terms</a:t>
            </a:r>
            <a:endParaRPr lang="en-US" dirty="0"/>
          </a:p>
        </p:txBody>
      </p:sp>
      <p:sp>
        <p:nvSpPr>
          <p:cNvPr id="3" name="Content Placeholder 2"/>
          <p:cNvSpPr>
            <a:spLocks noGrp="1"/>
          </p:cNvSpPr>
          <p:nvPr>
            <p:ph idx="1"/>
          </p:nvPr>
        </p:nvSpPr>
        <p:spPr>
          <a:xfrm>
            <a:off x="0" y="1295400"/>
            <a:ext cx="9014604" cy="5486400"/>
          </a:xfrm>
        </p:spPr>
        <p:txBody>
          <a:bodyPr/>
          <a:lstStyle/>
          <a:p>
            <a:r>
              <a:rPr lang="en-US" dirty="0" smtClean="0"/>
              <a:t>Prior approval waivers</a:t>
            </a:r>
          </a:p>
          <a:p>
            <a:pPr lvl="1"/>
            <a:r>
              <a:rPr lang="en-US" dirty="0"/>
              <a:t>2 CFR 200.308 Revision of </a:t>
            </a:r>
            <a:r>
              <a:rPr lang="en-US" dirty="0" smtClean="0"/>
              <a:t>budget/</a:t>
            </a:r>
            <a:r>
              <a:rPr lang="en-US" dirty="0" err="1" smtClean="0"/>
              <a:t>prog</a:t>
            </a:r>
            <a:r>
              <a:rPr lang="en-US" dirty="0" smtClean="0"/>
              <a:t> plans</a:t>
            </a:r>
          </a:p>
          <a:p>
            <a:pPr lvl="1"/>
            <a:r>
              <a:rPr lang="en-US" dirty="0"/>
              <a:t>2 CFR 200.332 Fixed amount </a:t>
            </a:r>
            <a:r>
              <a:rPr lang="en-US" dirty="0" err="1" smtClean="0"/>
              <a:t>subawards</a:t>
            </a:r>
            <a:endParaRPr lang="en-US" dirty="0" smtClean="0"/>
          </a:p>
          <a:p>
            <a:pPr marL="1087438" lvl="2" indent="-173038"/>
            <a:r>
              <a:rPr lang="en-US" dirty="0"/>
              <a:t>FDP </a:t>
            </a:r>
            <a:r>
              <a:rPr lang="en-US" dirty="0" err="1"/>
              <a:t>subagreement</a:t>
            </a:r>
            <a:r>
              <a:rPr lang="en-US" dirty="0"/>
              <a:t> resources </a:t>
            </a:r>
            <a:r>
              <a:rPr lang="en-US" dirty="0" smtClean="0"/>
              <a:t>page --</a:t>
            </a:r>
            <a:r>
              <a:rPr lang="en-US" dirty="0" smtClean="0">
                <a:hlinkClick r:id="rId3"/>
              </a:rPr>
              <a:t>http</a:t>
            </a:r>
            <a:r>
              <a:rPr lang="en-US" dirty="0">
                <a:hlinkClick r:id="rId3"/>
              </a:rPr>
              <a:t>://</a:t>
            </a:r>
            <a:r>
              <a:rPr lang="en-US" dirty="0" smtClean="0">
                <a:hlinkClick r:id="rId3"/>
              </a:rPr>
              <a:t>sites.nationalacademies.org/PGA/fdp/PGA_063626</a:t>
            </a:r>
            <a:endParaRPr lang="en-US" dirty="0" smtClean="0"/>
          </a:p>
          <a:p>
            <a:pPr lvl="1"/>
            <a:r>
              <a:rPr lang="en-US" dirty="0" smtClean="0"/>
              <a:t>2 CFR 200.413 Admin &amp; clerical salaries</a:t>
            </a:r>
          </a:p>
          <a:p>
            <a:pPr lvl="1"/>
            <a:r>
              <a:rPr lang="fr-FR" dirty="0" smtClean="0"/>
              <a:t>2 </a:t>
            </a:r>
            <a:r>
              <a:rPr lang="fr-FR" dirty="0"/>
              <a:t>CFR 200.430 </a:t>
            </a:r>
            <a:r>
              <a:rPr lang="fr-FR" dirty="0" smtClean="0"/>
              <a:t>Compensation-</a:t>
            </a:r>
            <a:r>
              <a:rPr lang="fr-FR" dirty="0" err="1" smtClean="0"/>
              <a:t>personal</a:t>
            </a:r>
            <a:r>
              <a:rPr lang="fr-FR" dirty="0" smtClean="0"/>
              <a:t> </a:t>
            </a:r>
            <a:r>
              <a:rPr lang="fr-FR" dirty="0" err="1" smtClean="0"/>
              <a:t>svcs</a:t>
            </a:r>
            <a:endParaRPr lang="fr-FR" dirty="0" smtClean="0"/>
          </a:p>
          <a:p>
            <a:pPr lvl="1"/>
            <a:r>
              <a:rPr lang="en-US" dirty="0"/>
              <a:t>2 CFR 200.439 </a:t>
            </a:r>
            <a:r>
              <a:rPr lang="en-US" dirty="0" smtClean="0"/>
              <a:t>Equip &amp; </a:t>
            </a:r>
            <a:r>
              <a:rPr lang="en-US" dirty="0"/>
              <a:t>other capital expenditures </a:t>
            </a:r>
            <a:r>
              <a:rPr lang="fr-FR" dirty="0" smtClean="0"/>
              <a:t>(</a:t>
            </a:r>
            <a:r>
              <a:rPr lang="fr-FR" dirty="0" err="1" smtClean="0"/>
              <a:t>excludes</a:t>
            </a:r>
            <a:r>
              <a:rPr lang="fr-FR" dirty="0" smtClean="0"/>
              <a:t> </a:t>
            </a:r>
            <a:r>
              <a:rPr lang="fr-FR" dirty="0" err="1" smtClean="0"/>
              <a:t>bldgs</a:t>
            </a:r>
            <a:r>
              <a:rPr lang="fr-FR" dirty="0" smtClean="0"/>
              <a:t> &amp; land)</a:t>
            </a:r>
          </a:p>
          <a:p>
            <a:pPr lvl="1"/>
            <a:r>
              <a:rPr lang="en-US" dirty="0"/>
              <a:t>2 CFR 200.447 Insurance </a:t>
            </a:r>
            <a:endParaRPr lang="fr-FR" dirty="0"/>
          </a:p>
          <a:p>
            <a:pPr lvl="1"/>
            <a:r>
              <a:rPr lang="en-US" dirty="0"/>
              <a:t>2 CFR 200.456 Participant support costs</a:t>
            </a:r>
          </a:p>
          <a:p>
            <a:endParaRPr lang="en-US" dirty="0"/>
          </a:p>
        </p:txBody>
      </p:sp>
    </p:spTree>
    <p:extLst>
      <p:ext uri="{BB962C8B-B14F-4D97-AF65-F5344CB8AC3E}">
        <p14:creationId xmlns:p14="http://schemas.microsoft.com/office/powerpoint/2010/main" val="1295309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52400" y="914400"/>
            <a:ext cx="8839200" cy="1219200"/>
          </a:xfrm>
        </p:spPr>
        <p:txBody>
          <a:bodyPr/>
          <a:lstStyle/>
          <a:p>
            <a:pPr eaLnBrk="1" hangingPunct="1"/>
            <a:r>
              <a:rPr lang="en-US" sz="4000" dirty="0" smtClean="0"/>
              <a:t>NIFA Federal Assistance Policy Guide</a:t>
            </a:r>
          </a:p>
        </p:txBody>
      </p:sp>
      <p:sp>
        <p:nvSpPr>
          <p:cNvPr id="3" name="Content Placeholder 2"/>
          <p:cNvSpPr>
            <a:spLocks noGrp="1"/>
          </p:cNvSpPr>
          <p:nvPr>
            <p:ph idx="1"/>
          </p:nvPr>
        </p:nvSpPr>
        <p:spPr>
          <a:xfrm>
            <a:off x="609600" y="2133600"/>
            <a:ext cx="8305800" cy="3581400"/>
          </a:xfrm>
        </p:spPr>
        <p:txBody>
          <a:bodyPr/>
          <a:lstStyle/>
          <a:p>
            <a:r>
              <a:rPr lang="en-US" dirty="0" smtClean="0"/>
              <a:t>Undergo revision</a:t>
            </a:r>
          </a:p>
          <a:p>
            <a:r>
              <a:rPr lang="en-US" dirty="0" smtClean="0"/>
              <a:t>References</a:t>
            </a:r>
            <a:endParaRPr lang="en-US" dirty="0"/>
          </a:p>
          <a:p>
            <a:r>
              <a:rPr lang="en-US" dirty="0"/>
              <a:t>Administrative manuals</a:t>
            </a:r>
          </a:p>
          <a:p>
            <a:r>
              <a:rPr lang="en-US" dirty="0"/>
              <a:t>Continued </a:t>
            </a:r>
            <a:r>
              <a:rPr lang="en-US" dirty="0" smtClean="0"/>
              <a:t>input</a:t>
            </a:r>
          </a:p>
          <a:p>
            <a:pPr lvl="1"/>
            <a:r>
              <a:rPr lang="en-US" dirty="0" smtClean="0">
                <a:hlinkClick r:id="rId3"/>
              </a:rPr>
              <a:t>policyguide@nifa.usda.gov</a:t>
            </a:r>
            <a:endParaRPr lang="en-US" dirty="0"/>
          </a:p>
          <a:p>
            <a:pPr lvl="1"/>
            <a:endParaRPr lang="en-US" dirty="0"/>
          </a:p>
          <a:p>
            <a:endParaRPr lang="en-US" sz="2600" dirty="0"/>
          </a:p>
        </p:txBody>
      </p:sp>
    </p:spTree>
    <p:extLst>
      <p:ext uri="{BB962C8B-B14F-4D97-AF65-F5344CB8AC3E}">
        <p14:creationId xmlns:p14="http://schemas.microsoft.com/office/powerpoint/2010/main" val="496878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458200" cy="1295400"/>
          </a:xfrm>
        </p:spPr>
        <p:txBody>
          <a:bodyPr/>
          <a:lstStyle/>
          <a:p>
            <a:r>
              <a:rPr lang="en-US" dirty="0" smtClean="0"/>
              <a:t>RFAs anticipated for </a:t>
            </a:r>
            <a:br>
              <a:rPr lang="en-US" dirty="0" smtClean="0"/>
            </a:br>
            <a:r>
              <a:rPr lang="en-US" dirty="0" smtClean="0"/>
              <a:t>release in Oct ‘15</a:t>
            </a:r>
            <a:endParaRPr lang="en-US" dirty="0"/>
          </a:p>
        </p:txBody>
      </p:sp>
      <p:sp>
        <p:nvSpPr>
          <p:cNvPr id="3" name="Content Placeholder 2"/>
          <p:cNvSpPr>
            <a:spLocks noGrp="1"/>
          </p:cNvSpPr>
          <p:nvPr>
            <p:ph idx="1"/>
          </p:nvPr>
        </p:nvSpPr>
        <p:spPr>
          <a:xfrm>
            <a:off x="304800" y="2667000"/>
            <a:ext cx="8610600" cy="4724400"/>
          </a:xfrm>
        </p:spPr>
        <p:txBody>
          <a:bodyPr/>
          <a:lstStyle/>
          <a:p>
            <a:r>
              <a:rPr lang="en-US" dirty="0" smtClean="0"/>
              <a:t>Beginning </a:t>
            </a:r>
            <a:r>
              <a:rPr lang="en-US" dirty="0"/>
              <a:t>Farmer and Rancher </a:t>
            </a:r>
            <a:r>
              <a:rPr lang="en-US" dirty="0" smtClean="0"/>
              <a:t>Dev </a:t>
            </a:r>
            <a:r>
              <a:rPr lang="en-US" dirty="0" err="1" smtClean="0"/>
              <a:t>Prog</a:t>
            </a:r>
            <a:endParaRPr lang="en-US" dirty="0" smtClean="0"/>
          </a:p>
          <a:p>
            <a:r>
              <a:rPr lang="en-US" dirty="0" smtClean="0"/>
              <a:t>Community </a:t>
            </a:r>
            <a:r>
              <a:rPr lang="en-US" dirty="0"/>
              <a:t>Food </a:t>
            </a:r>
            <a:r>
              <a:rPr lang="en-US" dirty="0" smtClean="0"/>
              <a:t>Projects</a:t>
            </a:r>
          </a:p>
          <a:p>
            <a:r>
              <a:rPr lang="en-US" dirty="0" smtClean="0"/>
              <a:t>Biotech </a:t>
            </a:r>
            <a:r>
              <a:rPr lang="en-US" dirty="0"/>
              <a:t>Risk Assessment </a:t>
            </a:r>
            <a:r>
              <a:rPr lang="en-US" dirty="0" err="1" smtClean="0"/>
              <a:t>Rsrch</a:t>
            </a:r>
            <a:r>
              <a:rPr lang="en-US" dirty="0" smtClean="0"/>
              <a:t> Grants</a:t>
            </a:r>
          </a:p>
          <a:p>
            <a:r>
              <a:rPr lang="en-US" dirty="0" smtClean="0"/>
              <a:t>Plant </a:t>
            </a:r>
            <a:r>
              <a:rPr lang="en-US" dirty="0"/>
              <a:t>Feedstock Genomics for Bioenergy: A Joint </a:t>
            </a:r>
            <a:r>
              <a:rPr lang="en-US" dirty="0" smtClean="0"/>
              <a:t>Research </a:t>
            </a:r>
            <a:r>
              <a:rPr lang="en-US" dirty="0"/>
              <a:t>Solicitation - USDA, </a:t>
            </a:r>
            <a:r>
              <a:rPr lang="en-US" dirty="0" smtClean="0"/>
              <a:t>DOE</a:t>
            </a:r>
          </a:p>
          <a:p>
            <a:pPr marL="0" indent="0">
              <a:buNone/>
            </a:pPr>
            <a:r>
              <a:rPr lang="en-US" sz="2800" dirty="0" smtClean="0">
                <a:hlinkClick r:id="rId3"/>
              </a:rPr>
              <a:t>http</a:t>
            </a:r>
            <a:r>
              <a:rPr lang="en-US" sz="2800" dirty="0">
                <a:hlinkClick r:id="rId3"/>
              </a:rPr>
              <a:t>://</a:t>
            </a:r>
            <a:r>
              <a:rPr lang="en-US" sz="2800" dirty="0" smtClean="0">
                <a:hlinkClick r:id="rId3"/>
              </a:rPr>
              <a:t>nifa.usda.gov/request-application-rfa-schedule</a:t>
            </a:r>
            <a:r>
              <a:rPr lang="en-US" sz="2800" dirty="0" smtClean="0"/>
              <a:t> for full list</a:t>
            </a:r>
            <a:endParaRPr lang="en-US" sz="2800" dirty="0"/>
          </a:p>
        </p:txBody>
      </p:sp>
    </p:spTree>
    <p:extLst>
      <p:ext uri="{BB962C8B-B14F-4D97-AF65-F5344CB8AC3E}">
        <p14:creationId xmlns:p14="http://schemas.microsoft.com/office/powerpoint/2010/main" val="1602613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09600" y="2362200"/>
            <a:ext cx="7772400" cy="1447800"/>
          </a:xfrm>
        </p:spPr>
        <p:txBody>
          <a:bodyPr/>
          <a:lstStyle/>
          <a:p>
            <a:pPr eaLnBrk="1" hangingPunct="1"/>
            <a:r>
              <a:rPr lang="en-US" dirty="0" smtClean="0"/>
              <a:t>Capacity Grants</a:t>
            </a:r>
          </a:p>
        </p:txBody>
      </p:sp>
    </p:spTree>
    <p:extLst>
      <p:ext uri="{BB962C8B-B14F-4D97-AF65-F5344CB8AC3E}">
        <p14:creationId xmlns:p14="http://schemas.microsoft.com/office/powerpoint/2010/main" val="656635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1447800"/>
          </a:xfrm>
        </p:spPr>
        <p:txBody>
          <a:bodyPr/>
          <a:lstStyle/>
          <a:p>
            <a:r>
              <a:rPr lang="en-US" dirty="0"/>
              <a:t>Capacity </a:t>
            </a:r>
            <a:r>
              <a:rPr lang="en-US" dirty="0" smtClean="0"/>
              <a:t>Grants: </a:t>
            </a:r>
            <a:br>
              <a:rPr lang="en-US" dirty="0" smtClean="0"/>
            </a:br>
            <a:r>
              <a:rPr lang="en-US" dirty="0" smtClean="0"/>
              <a:t>Unspent Funds</a:t>
            </a:r>
            <a:endParaRPr lang="en-US" dirty="0"/>
          </a:p>
        </p:txBody>
      </p:sp>
      <p:sp>
        <p:nvSpPr>
          <p:cNvPr id="3" name="Content Placeholder 2"/>
          <p:cNvSpPr>
            <a:spLocks noGrp="1"/>
          </p:cNvSpPr>
          <p:nvPr>
            <p:ph idx="1"/>
          </p:nvPr>
        </p:nvSpPr>
        <p:spPr>
          <a:xfrm>
            <a:off x="685800" y="2362200"/>
            <a:ext cx="7772400" cy="3657600"/>
          </a:xfrm>
        </p:spPr>
        <p:txBody>
          <a:bodyPr/>
          <a:lstStyle/>
          <a:p>
            <a:r>
              <a:rPr lang="en-US" sz="2400" dirty="0" smtClean="0"/>
              <a:t>Unspent Funds</a:t>
            </a:r>
          </a:p>
          <a:p>
            <a:pPr marL="0" indent="0">
              <a:buNone/>
            </a:pPr>
            <a:endParaRPr lang="en-US" sz="2400" dirty="0" smtClean="0"/>
          </a:p>
          <a:p>
            <a:pPr lvl="1"/>
            <a:r>
              <a:rPr lang="en-US" sz="2000" dirty="0" smtClean="0"/>
              <a:t>Determined by the Period of Performance on Award Face Sheets</a:t>
            </a:r>
          </a:p>
          <a:p>
            <a:pPr lvl="1"/>
            <a:r>
              <a:rPr lang="en-US" sz="2000" dirty="0" smtClean="0"/>
              <a:t>2 or 5 year spending authority for Capacity programs</a:t>
            </a:r>
          </a:p>
          <a:p>
            <a:pPr lvl="1"/>
            <a:r>
              <a:rPr lang="en-US" sz="2000" dirty="0" smtClean="0"/>
              <a:t>Funds in jeopardy</a:t>
            </a:r>
          </a:p>
          <a:p>
            <a:pPr lvl="2"/>
            <a:r>
              <a:rPr lang="en-US" sz="1600" dirty="0" smtClean="0"/>
              <a:t>FY 2014 funds for 2-year programs expired September 30</a:t>
            </a:r>
            <a:r>
              <a:rPr lang="en-US" sz="1600" baseline="30000" dirty="0" smtClean="0"/>
              <a:t>th</a:t>
            </a:r>
            <a:r>
              <a:rPr lang="en-US" sz="1600" dirty="0" smtClean="0"/>
              <a:t> (Evans Allen, 1890 Extension, Animal Health, McIntire Stennis, RREA, Hatch Regular, Hatch Multistate</a:t>
            </a:r>
          </a:p>
          <a:p>
            <a:pPr lvl="2"/>
            <a:r>
              <a:rPr lang="en-US" sz="1600" dirty="0" smtClean="0"/>
              <a:t>FY 2011 funds for 5-year programs expired September 30</a:t>
            </a:r>
            <a:r>
              <a:rPr lang="en-US" sz="1600" baseline="30000" dirty="0" smtClean="0"/>
              <a:t>th</a:t>
            </a:r>
            <a:r>
              <a:rPr lang="en-US" sz="1600" dirty="0" smtClean="0"/>
              <a:t> (Smith Lever, EFNEP, CSRS, FERS, Special Needs</a:t>
            </a:r>
          </a:p>
          <a:p>
            <a:pPr marL="457200" lvl="1" indent="0">
              <a:buNone/>
            </a:pPr>
            <a:endParaRPr lang="en-US" sz="2400" dirty="0" smtClean="0"/>
          </a:p>
          <a:p>
            <a:endParaRPr lang="en-US" dirty="0"/>
          </a:p>
        </p:txBody>
      </p:sp>
    </p:spTree>
    <p:extLst>
      <p:ext uri="{BB962C8B-B14F-4D97-AF65-F5344CB8AC3E}">
        <p14:creationId xmlns:p14="http://schemas.microsoft.com/office/powerpoint/2010/main" val="22800523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066800"/>
          </a:xfrm>
        </p:spPr>
        <p:txBody>
          <a:bodyPr/>
          <a:lstStyle/>
          <a:p>
            <a:r>
              <a:rPr lang="en-US" dirty="0" smtClean="0"/>
              <a:t>Capacity Grants:</a:t>
            </a:r>
            <a:br>
              <a:rPr lang="en-US" dirty="0" smtClean="0"/>
            </a:br>
            <a:r>
              <a:rPr lang="en-US" dirty="0" smtClean="0"/>
              <a:t>Unspent Funds</a:t>
            </a:r>
            <a:endParaRPr lang="en-US" dirty="0"/>
          </a:p>
        </p:txBody>
      </p:sp>
      <p:sp>
        <p:nvSpPr>
          <p:cNvPr id="3" name="Content Placeholder 2"/>
          <p:cNvSpPr>
            <a:spLocks noGrp="1"/>
          </p:cNvSpPr>
          <p:nvPr>
            <p:ph idx="1"/>
          </p:nvPr>
        </p:nvSpPr>
        <p:spPr/>
        <p:txBody>
          <a:bodyPr/>
          <a:lstStyle/>
          <a:p>
            <a:pPr lvl="1">
              <a:buFontTx/>
              <a:buChar char="-"/>
            </a:pPr>
            <a:r>
              <a:rPr lang="en-US" sz="2000" dirty="0" smtClean="0"/>
              <a:t>Grantees will have an additional 90-days to officially close out awards (December 31</a:t>
            </a:r>
            <a:r>
              <a:rPr lang="en-US" sz="2000" baseline="30000" dirty="0" smtClean="0"/>
              <a:t>st</a:t>
            </a:r>
            <a:r>
              <a:rPr lang="en-US" sz="2000" dirty="0" smtClean="0"/>
              <a:t>)</a:t>
            </a:r>
          </a:p>
          <a:p>
            <a:pPr marL="457200" lvl="1" indent="0">
              <a:buNone/>
            </a:pPr>
            <a:endParaRPr lang="en-US" sz="2000" dirty="0" smtClean="0"/>
          </a:p>
          <a:p>
            <a:pPr lvl="1">
              <a:buFontTx/>
              <a:buChar char="-"/>
            </a:pPr>
            <a:r>
              <a:rPr lang="en-US" sz="2000" dirty="0" smtClean="0"/>
              <a:t>Undrawn funds are returned to U.S. Treasury </a:t>
            </a:r>
          </a:p>
          <a:p>
            <a:pPr lvl="1">
              <a:buFontTx/>
              <a:buChar char="-"/>
            </a:pPr>
            <a:endParaRPr lang="en-US" sz="2000" dirty="0" smtClean="0"/>
          </a:p>
          <a:p>
            <a:pPr lvl="1">
              <a:buFontTx/>
              <a:buChar char="-"/>
            </a:pPr>
            <a:r>
              <a:rPr lang="en-US" sz="2000" dirty="0" smtClean="0"/>
              <a:t>Grantees receive electronic notifications when SF 425’s are due; and when the SF 425 is overdue.</a:t>
            </a:r>
          </a:p>
        </p:txBody>
      </p:sp>
    </p:spTree>
    <p:extLst>
      <p:ext uri="{BB962C8B-B14F-4D97-AF65-F5344CB8AC3E}">
        <p14:creationId xmlns:p14="http://schemas.microsoft.com/office/powerpoint/2010/main" val="2587617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1066800"/>
          </a:xfrm>
        </p:spPr>
        <p:txBody>
          <a:bodyPr/>
          <a:lstStyle/>
          <a:p>
            <a:r>
              <a:rPr lang="en-US" sz="3600" dirty="0" smtClean="0"/>
              <a:t/>
            </a:r>
            <a:br>
              <a:rPr lang="en-US" sz="3600" dirty="0" smtClean="0"/>
            </a:br>
            <a:r>
              <a:rPr lang="en-US" sz="3600" dirty="0" smtClean="0"/>
              <a:t>Capacity Grants</a:t>
            </a:r>
            <a:br>
              <a:rPr lang="en-US" sz="3600" dirty="0" smtClean="0"/>
            </a:br>
            <a:r>
              <a:rPr lang="en-US" sz="3600" dirty="0" smtClean="0"/>
              <a:t>SF – 425 (Federal Financial Report)</a:t>
            </a:r>
            <a:r>
              <a:rPr lang="en-US" dirty="0" smtClean="0"/>
              <a:t/>
            </a:r>
            <a:br>
              <a:rPr lang="en-US" dirty="0" smtClean="0"/>
            </a:br>
            <a:endParaRPr lang="en-US" dirty="0"/>
          </a:p>
        </p:txBody>
      </p:sp>
      <p:sp>
        <p:nvSpPr>
          <p:cNvPr id="3" name="Content Placeholder 2"/>
          <p:cNvSpPr>
            <a:spLocks noGrp="1"/>
          </p:cNvSpPr>
          <p:nvPr>
            <p:ph idx="1"/>
          </p:nvPr>
        </p:nvSpPr>
        <p:spPr>
          <a:xfrm>
            <a:off x="685800" y="2057400"/>
            <a:ext cx="7772400" cy="4038600"/>
          </a:xfrm>
        </p:spPr>
        <p:txBody>
          <a:bodyPr/>
          <a:lstStyle/>
          <a:p>
            <a:r>
              <a:rPr lang="en-US" dirty="0" smtClean="0"/>
              <a:t>Due dates for Annual reports:</a:t>
            </a:r>
          </a:p>
          <a:p>
            <a:pPr lvl="1"/>
            <a:r>
              <a:rPr lang="en-US" dirty="0" smtClean="0"/>
              <a:t>April 1</a:t>
            </a:r>
            <a:r>
              <a:rPr lang="en-US" baseline="30000" dirty="0" smtClean="0"/>
              <a:t>st</a:t>
            </a:r>
            <a:endParaRPr lang="en-US" dirty="0" smtClean="0"/>
          </a:p>
          <a:p>
            <a:pPr lvl="1"/>
            <a:r>
              <a:rPr lang="en-US" dirty="0" smtClean="0"/>
              <a:t>December 31</a:t>
            </a:r>
            <a:r>
              <a:rPr lang="en-US" baseline="30000" dirty="0" smtClean="0"/>
              <a:t>st</a:t>
            </a:r>
            <a:endParaRPr lang="en-US" dirty="0" smtClean="0"/>
          </a:p>
          <a:p>
            <a:pPr marL="514350" indent="-457200"/>
            <a:r>
              <a:rPr lang="en-US" dirty="0" smtClean="0"/>
              <a:t>Delinquent SF 425s</a:t>
            </a:r>
          </a:p>
          <a:p>
            <a:pPr marL="914400" lvl="1" indent="-457200"/>
            <a:r>
              <a:rPr lang="en-US" dirty="0" smtClean="0"/>
              <a:t>FY 2011 – 2013</a:t>
            </a:r>
            <a:endParaRPr lang="en-US" dirty="0"/>
          </a:p>
          <a:p>
            <a:pPr marL="57150" indent="0">
              <a:buNone/>
            </a:pPr>
            <a:r>
              <a:rPr lang="en-US" dirty="0" smtClean="0"/>
              <a:t>(Capacity:  SF-425s should be sent to:</a:t>
            </a:r>
          </a:p>
          <a:p>
            <a:pPr marL="57150" indent="0">
              <a:buNone/>
            </a:pPr>
            <a:r>
              <a:rPr lang="en-US" dirty="0" smtClean="0"/>
              <a:t>Formulagrantforms@nifa.usda.gov</a:t>
            </a:r>
          </a:p>
        </p:txBody>
      </p:sp>
    </p:spTree>
    <p:extLst>
      <p:ext uri="{BB962C8B-B14F-4D97-AF65-F5344CB8AC3E}">
        <p14:creationId xmlns:p14="http://schemas.microsoft.com/office/powerpoint/2010/main" val="9154608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1447800"/>
          </a:xfrm>
        </p:spPr>
        <p:txBody>
          <a:bodyPr/>
          <a:lstStyle/>
          <a:p>
            <a:r>
              <a:rPr lang="en-US" dirty="0" smtClean="0"/>
              <a:t>Unliquidated Obligations</a:t>
            </a:r>
            <a:br>
              <a:rPr lang="en-US" dirty="0" smtClean="0"/>
            </a:br>
            <a:r>
              <a:rPr lang="en-US" dirty="0" smtClean="0"/>
              <a:t>&amp; Dormant Accounts</a:t>
            </a:r>
            <a:endParaRPr lang="en-US" dirty="0"/>
          </a:p>
        </p:txBody>
      </p:sp>
      <p:sp>
        <p:nvSpPr>
          <p:cNvPr id="3" name="Content Placeholder 2"/>
          <p:cNvSpPr>
            <a:spLocks noGrp="1"/>
          </p:cNvSpPr>
          <p:nvPr>
            <p:ph idx="1"/>
          </p:nvPr>
        </p:nvSpPr>
        <p:spPr/>
        <p:txBody>
          <a:bodyPr/>
          <a:lstStyle/>
          <a:p>
            <a:r>
              <a:rPr lang="en-US" dirty="0" smtClean="0"/>
              <a:t>Unliquidated Obligations</a:t>
            </a:r>
          </a:p>
          <a:p>
            <a:pPr lvl="1"/>
            <a:r>
              <a:rPr lang="en-US" dirty="0" smtClean="0"/>
              <a:t>NIFA currently closing out old accounts</a:t>
            </a:r>
          </a:p>
          <a:p>
            <a:pPr lvl="1"/>
            <a:endParaRPr lang="en-US" dirty="0"/>
          </a:p>
          <a:p>
            <a:r>
              <a:rPr lang="en-US" dirty="0" smtClean="0"/>
              <a:t>Dormant Accounts</a:t>
            </a:r>
          </a:p>
          <a:p>
            <a:pPr lvl="1"/>
            <a:r>
              <a:rPr lang="en-US" dirty="0" smtClean="0"/>
              <a:t>No activity for 12 months</a:t>
            </a:r>
          </a:p>
          <a:p>
            <a:pPr lvl="1"/>
            <a:r>
              <a:rPr lang="en-US" dirty="0" smtClean="0"/>
              <a:t>Currently reviewing</a:t>
            </a:r>
            <a:endParaRPr lang="en-US" dirty="0"/>
          </a:p>
        </p:txBody>
      </p:sp>
    </p:spTree>
    <p:extLst>
      <p:ext uri="{BB962C8B-B14F-4D97-AF65-F5344CB8AC3E}">
        <p14:creationId xmlns:p14="http://schemas.microsoft.com/office/powerpoint/2010/main" val="1195162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
            </a:r>
            <a:r>
              <a:rPr lang="en-US" dirty="0" smtClean="0"/>
              <a:t>rants Modernization</a:t>
            </a:r>
            <a:endParaRPr lang="en-US" dirty="0"/>
          </a:p>
        </p:txBody>
      </p:sp>
    </p:spTree>
    <p:extLst>
      <p:ext uri="{BB962C8B-B14F-4D97-AF65-F5344CB8AC3E}">
        <p14:creationId xmlns:p14="http://schemas.microsoft.com/office/powerpoint/2010/main" val="2219799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38400"/>
            <a:ext cx="7772400" cy="1447800"/>
          </a:xfrm>
        </p:spPr>
        <p:txBody>
          <a:bodyPr/>
          <a:lstStyle/>
          <a:p>
            <a:r>
              <a:rPr lang="en-US" dirty="0" smtClean="0"/>
              <a:t>Regional Administrative Officers Meeting</a:t>
            </a:r>
            <a:endParaRPr lang="en-US" dirty="0"/>
          </a:p>
        </p:txBody>
      </p:sp>
      <p:sp>
        <p:nvSpPr>
          <p:cNvPr id="3" name="Content Placeholder 2"/>
          <p:cNvSpPr>
            <a:spLocks noGrp="1"/>
          </p:cNvSpPr>
          <p:nvPr>
            <p:ph idx="1"/>
          </p:nvPr>
        </p:nvSpPr>
        <p:spPr>
          <a:xfrm>
            <a:off x="685800" y="4572000"/>
            <a:ext cx="7772400" cy="1066800"/>
          </a:xfrm>
        </p:spPr>
        <p:txBody>
          <a:bodyPr/>
          <a:lstStyle/>
          <a:p>
            <a:pPr marL="0" indent="0" algn="ctr">
              <a:buNone/>
            </a:pPr>
            <a:r>
              <a:rPr lang="en-US" smtClean="0"/>
              <a:t>October 2015</a:t>
            </a:r>
            <a:endParaRPr lang="en-US" dirty="0" smtClean="0"/>
          </a:p>
          <a:p>
            <a:pPr marL="0" indent="0" algn="ctr">
              <a:buNone/>
            </a:pPr>
            <a:endParaRPr lang="en-US" dirty="0"/>
          </a:p>
        </p:txBody>
      </p:sp>
    </p:spTree>
    <p:extLst>
      <p:ext uri="{BB962C8B-B14F-4D97-AF65-F5344CB8AC3E}">
        <p14:creationId xmlns:p14="http://schemas.microsoft.com/office/powerpoint/2010/main" val="34595091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9144000" cy="914400"/>
          </a:xfrm>
        </p:spPr>
        <p:txBody>
          <a:bodyPr/>
          <a:lstStyle/>
          <a:p>
            <a:r>
              <a:rPr lang="en-US" dirty="0" smtClean="0"/>
              <a:t>Goals of Grants </a:t>
            </a:r>
            <a:r>
              <a:rPr lang="en-US" dirty="0"/>
              <a:t>Modernization </a:t>
            </a:r>
            <a:endParaRPr lang="en-US" b="1" dirty="0"/>
          </a:p>
        </p:txBody>
      </p:sp>
      <p:graphicFrame>
        <p:nvGraphicFramePr>
          <p:cNvPr id="4" name="Diagram 3"/>
          <p:cNvGraphicFramePr/>
          <p:nvPr>
            <p:extLst/>
          </p:nvPr>
        </p:nvGraphicFramePr>
        <p:xfrm>
          <a:off x="457200" y="1752600"/>
          <a:ext cx="8153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56788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lstStyle/>
          <a:p>
            <a:r>
              <a:rPr lang="en-US" dirty="0" smtClean="0"/>
              <a:t>NIFA Release #1</a:t>
            </a:r>
            <a:endParaRPr lang="en-US" dirty="0"/>
          </a:p>
        </p:txBody>
      </p:sp>
      <p:sp>
        <p:nvSpPr>
          <p:cNvPr id="6" name="Subtitle 3"/>
          <p:cNvSpPr txBox="1">
            <a:spLocks/>
          </p:cNvSpPr>
          <p:nvPr/>
        </p:nvSpPr>
        <p:spPr bwMode="auto">
          <a:xfrm>
            <a:off x="1371600" y="3276600"/>
            <a:ext cx="6400800" cy="2286000"/>
          </a:xfrm>
          <a:prstGeom prst="rect">
            <a:avLst/>
          </a:prstGeom>
          <a:solidFill>
            <a:schemeClr val="bg1">
              <a:lumMod val="95000"/>
            </a:schemeClr>
          </a:solidFill>
          <a:ln w="57150">
            <a:solidFill>
              <a:schemeClr val="accent3">
                <a:lumMod val="75000"/>
              </a:schemeClr>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ea typeface="+mn-ea"/>
              </a:defRPr>
            </a:lvl2pPr>
            <a:lvl3pPr marL="914400" indent="0" algn="ctr" rtl="0" eaLnBrk="0" fontAlgn="base" hangingPunct="0">
              <a:spcBef>
                <a:spcPct val="20000"/>
              </a:spcBef>
              <a:spcAft>
                <a:spcPct val="0"/>
              </a:spcAft>
              <a:buNone/>
              <a:defRPr sz="2400">
                <a:solidFill>
                  <a:schemeClr val="tx1"/>
                </a:solidFill>
                <a:latin typeface="+mn-lt"/>
                <a:ea typeface="+mn-ea"/>
              </a:defRPr>
            </a:lvl3pPr>
            <a:lvl4pPr marL="1371600" indent="0" algn="ctr" rtl="0" eaLnBrk="0" fontAlgn="base" hangingPunct="0">
              <a:spcBef>
                <a:spcPct val="20000"/>
              </a:spcBef>
              <a:spcAft>
                <a:spcPct val="0"/>
              </a:spcAft>
              <a:buNone/>
              <a:defRPr sz="2000">
                <a:solidFill>
                  <a:schemeClr val="tx1"/>
                </a:solidFill>
                <a:latin typeface="+mn-lt"/>
                <a:ea typeface="+mn-ea"/>
              </a:defRPr>
            </a:lvl4pPr>
            <a:lvl5pPr marL="1828800" indent="0" algn="ctr" rtl="0" eaLnBrk="0" fontAlgn="base" hangingPunct="0">
              <a:spcBef>
                <a:spcPct val="20000"/>
              </a:spcBef>
              <a:spcAft>
                <a:spcPct val="0"/>
              </a:spcAft>
              <a:buNone/>
              <a:defRPr sz="2000">
                <a:solidFill>
                  <a:schemeClr val="tx1"/>
                </a:solidFill>
                <a:latin typeface="+mn-lt"/>
                <a:ea typeface="+mn-ea"/>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r>
              <a:rPr lang="en-US" b="1" u="sng" kern="0" dirty="0" smtClean="0"/>
              <a:t>Primary Goal</a:t>
            </a:r>
            <a:r>
              <a:rPr lang="en-US" kern="0" dirty="0" smtClean="0"/>
              <a:t>: </a:t>
            </a:r>
          </a:p>
          <a:p>
            <a:r>
              <a:rPr lang="en-US" dirty="0"/>
              <a:t>FY2017 Capacity Awards processed through the USDA grants management system</a:t>
            </a:r>
            <a:endParaRPr lang="en-US" kern="0" dirty="0"/>
          </a:p>
        </p:txBody>
      </p:sp>
    </p:spTree>
    <p:extLst>
      <p:ext uri="{BB962C8B-B14F-4D97-AF65-F5344CB8AC3E}">
        <p14:creationId xmlns:p14="http://schemas.microsoft.com/office/powerpoint/2010/main" val="40813996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Capacity Award System</a:t>
            </a:r>
            <a:endParaRPr lang="en-US" dirty="0"/>
          </a:p>
        </p:txBody>
      </p:sp>
      <p:sp>
        <p:nvSpPr>
          <p:cNvPr id="3" name="Content Placeholder 2"/>
          <p:cNvSpPr>
            <a:spLocks noGrp="1"/>
          </p:cNvSpPr>
          <p:nvPr>
            <p:ph idx="1"/>
          </p:nvPr>
        </p:nvSpPr>
        <p:spPr/>
        <p:txBody>
          <a:bodyPr/>
          <a:lstStyle/>
          <a:p>
            <a:pPr marL="0" indent="0">
              <a:buNone/>
            </a:pPr>
            <a:r>
              <a:rPr lang="en-US" dirty="0"/>
              <a:t>	</a:t>
            </a:r>
          </a:p>
          <a:p>
            <a:pPr lvl="1"/>
            <a:endParaRPr lang="en-US" dirty="0"/>
          </a:p>
          <a:p>
            <a:pPr marL="457200" lvl="1" indent="0">
              <a:buNone/>
            </a:pPr>
            <a:endParaRPr lang="en-US" dirty="0"/>
          </a:p>
        </p:txBody>
      </p:sp>
      <p:graphicFrame>
        <p:nvGraphicFramePr>
          <p:cNvPr id="4" name="Diagram 3"/>
          <p:cNvGraphicFramePr/>
          <p:nvPr>
            <p:extLst/>
          </p:nvPr>
        </p:nvGraphicFramePr>
        <p:xfrm>
          <a:off x="1905000" y="2133600"/>
          <a:ext cx="52578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91933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Release #1</a:t>
            </a:r>
            <a:endParaRPr lang="en-US" dirty="0"/>
          </a:p>
        </p:txBody>
      </p:sp>
      <p:sp>
        <p:nvSpPr>
          <p:cNvPr id="3" name="Content Placeholder 2"/>
          <p:cNvSpPr>
            <a:spLocks noGrp="1"/>
          </p:cNvSpPr>
          <p:nvPr>
            <p:ph idx="1"/>
          </p:nvPr>
        </p:nvSpPr>
        <p:spPr>
          <a:xfrm>
            <a:off x="685800" y="2133600"/>
            <a:ext cx="7772400" cy="4495800"/>
          </a:xfrm>
        </p:spPr>
        <p:txBody>
          <a:bodyPr/>
          <a:lstStyle/>
          <a:p>
            <a:r>
              <a:rPr lang="en-US" dirty="0" smtClean="0"/>
              <a:t>Capacity Awards ~50% of awarded funds, 30% of awards</a:t>
            </a:r>
          </a:p>
          <a:p>
            <a:r>
              <a:rPr lang="en-US" dirty="0" smtClean="0"/>
              <a:t>Involves defined set of:</a:t>
            </a:r>
          </a:p>
          <a:p>
            <a:pPr lvl="1"/>
            <a:r>
              <a:rPr lang="en-US" dirty="0" smtClean="0"/>
              <a:t>key stakeholders, who will be repeat users</a:t>
            </a:r>
          </a:p>
          <a:p>
            <a:pPr lvl="1"/>
            <a:r>
              <a:rPr lang="en-US" dirty="0" smtClean="0"/>
              <a:t>agency staff, across all units</a:t>
            </a:r>
            <a:endParaRPr lang="en-US" dirty="0"/>
          </a:p>
          <a:p>
            <a:r>
              <a:rPr lang="en-US" dirty="0" smtClean="0"/>
              <a:t>Manageable in a short period of time</a:t>
            </a:r>
          </a:p>
          <a:p>
            <a:r>
              <a:rPr lang="en-US" dirty="0" smtClean="0"/>
              <a:t>Cost effective</a:t>
            </a:r>
          </a:p>
          <a:p>
            <a:pPr marL="457200" lvl="1" indent="0">
              <a:buNone/>
            </a:pPr>
            <a:endParaRPr lang="en-US" dirty="0" smtClean="0"/>
          </a:p>
        </p:txBody>
      </p:sp>
      <p:sp>
        <p:nvSpPr>
          <p:cNvPr id="4" name="Slide Number Placeholder 3"/>
          <p:cNvSpPr>
            <a:spLocks noGrp="1"/>
          </p:cNvSpPr>
          <p:nvPr>
            <p:ph type="sldNum" sz="quarter" idx="12"/>
          </p:nvPr>
        </p:nvSpPr>
        <p:spPr/>
        <p:txBody>
          <a:bodyPr/>
          <a:lstStyle/>
          <a:p>
            <a:pPr>
              <a:defRPr/>
            </a:pPr>
            <a:fld id="{ABFDE10C-8A28-4BA9-A8C0-A40AA9AD5E65}" type="slidenum">
              <a:rPr lang="en-US" smtClean="0"/>
              <a:pPr>
                <a:defRPr/>
              </a:pPr>
              <a:t>23</a:t>
            </a:fld>
            <a:endParaRPr lang="en-US"/>
          </a:p>
        </p:txBody>
      </p:sp>
    </p:spTree>
    <p:extLst>
      <p:ext uri="{BB962C8B-B14F-4D97-AF65-F5344CB8AC3E}">
        <p14:creationId xmlns:p14="http://schemas.microsoft.com/office/powerpoint/2010/main" val="7931626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16" name="Rectangle 15"/>
          <p:cNvSpPr/>
          <p:nvPr/>
        </p:nvSpPr>
        <p:spPr bwMode="auto">
          <a:xfrm>
            <a:off x="76200" y="1752600"/>
            <a:ext cx="8915399" cy="3962400"/>
          </a:xfrm>
          <a:prstGeom prst="rect">
            <a:avLst/>
          </a:prstGeom>
          <a:solidFill>
            <a:schemeClr val="accent3">
              <a:lumMod val="85000"/>
            </a:schemeClr>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2" name="Title 1"/>
          <p:cNvSpPr>
            <a:spLocks noGrp="1"/>
          </p:cNvSpPr>
          <p:nvPr>
            <p:ph type="title"/>
          </p:nvPr>
        </p:nvSpPr>
        <p:spPr>
          <a:xfrm>
            <a:off x="685800" y="533400"/>
            <a:ext cx="7772400" cy="914400"/>
          </a:xfrm>
        </p:spPr>
        <p:txBody>
          <a:bodyPr/>
          <a:lstStyle/>
          <a:p>
            <a:r>
              <a:rPr lang="en-US" dirty="0" smtClean="0"/>
              <a:t>Timeline - Release 1</a:t>
            </a:r>
            <a:br>
              <a:rPr lang="en-US" dirty="0" smtClean="0"/>
            </a:br>
            <a:r>
              <a:rPr lang="en-US" dirty="0" smtClean="0"/>
              <a:t>Capacity Awards</a:t>
            </a:r>
            <a:endParaRPr lang="en-US" dirty="0"/>
          </a:p>
        </p:txBody>
      </p:sp>
      <p:sp>
        <p:nvSpPr>
          <p:cNvPr id="4" name="Slide Number Placeholder 3"/>
          <p:cNvSpPr>
            <a:spLocks noGrp="1"/>
          </p:cNvSpPr>
          <p:nvPr>
            <p:ph type="sldNum" sz="quarter" idx="12"/>
          </p:nvPr>
        </p:nvSpPr>
        <p:spPr/>
        <p:txBody>
          <a:bodyPr/>
          <a:lstStyle/>
          <a:p>
            <a:pPr>
              <a:defRPr/>
            </a:pPr>
            <a:fld id="{ABFDE10C-8A28-4BA9-A8C0-A40AA9AD5E65}" type="slidenum">
              <a:rPr lang="en-US" smtClean="0">
                <a:solidFill>
                  <a:srgbClr val="000000"/>
                </a:solidFill>
              </a:rPr>
              <a:pPr>
                <a:defRPr/>
              </a:pPr>
              <a:t>24</a:t>
            </a:fld>
            <a:endParaRPr lang="en-US">
              <a:solidFill>
                <a:srgbClr val="000000"/>
              </a:solidFill>
            </a:endParaRPr>
          </a:p>
        </p:txBody>
      </p:sp>
      <p:sp>
        <p:nvSpPr>
          <p:cNvPr id="5" name="TextBox 4"/>
          <p:cNvSpPr txBox="1"/>
          <p:nvPr/>
        </p:nvSpPr>
        <p:spPr>
          <a:xfrm>
            <a:off x="280096" y="4777770"/>
            <a:ext cx="3125159" cy="784830"/>
          </a:xfrm>
          <a:prstGeom prst="rect">
            <a:avLst/>
          </a:prstGeom>
          <a:solidFill>
            <a:schemeClr val="bg1"/>
          </a:solidFill>
        </p:spPr>
        <p:txBody>
          <a:bodyPr wrap="square" rtlCol="0">
            <a:spAutoFit/>
          </a:bodyPr>
          <a:lstStyle/>
          <a:p>
            <a:r>
              <a:rPr lang="en-US" sz="1500" u="sng" dirty="0" smtClean="0"/>
              <a:t>KEY</a:t>
            </a:r>
          </a:p>
          <a:p>
            <a:r>
              <a:rPr lang="en-US" sz="1500" dirty="0" smtClean="0"/>
              <a:t>QA = Quality Assurance</a:t>
            </a:r>
          </a:p>
          <a:p>
            <a:r>
              <a:rPr lang="en-US" sz="1500" dirty="0" smtClean="0"/>
              <a:t>UAT = User Acceptance Training</a:t>
            </a:r>
            <a:endParaRPr lang="en-US" sz="1500" dirty="0"/>
          </a:p>
        </p:txBody>
      </p:sp>
      <p:graphicFrame>
        <p:nvGraphicFramePr>
          <p:cNvPr id="6" name="Table 5"/>
          <p:cNvGraphicFramePr>
            <a:graphicFrameLocks noGrp="1"/>
          </p:cNvGraphicFramePr>
          <p:nvPr>
            <p:extLst/>
          </p:nvPr>
        </p:nvGraphicFramePr>
        <p:xfrm>
          <a:off x="152400" y="1828800"/>
          <a:ext cx="8763000" cy="609600"/>
        </p:xfrm>
        <a:graphic>
          <a:graphicData uri="http://schemas.openxmlformats.org/drawingml/2006/table">
            <a:tbl>
              <a:tblPr firstRow="1" bandRow="1">
                <a:tableStyleId>{5C22544A-7EE6-4342-B048-85BDC9FD1C3A}</a:tableStyleId>
              </a:tblPr>
              <a:tblGrid>
                <a:gridCol w="876300"/>
                <a:gridCol w="876300"/>
                <a:gridCol w="876300"/>
                <a:gridCol w="876300"/>
                <a:gridCol w="876300"/>
                <a:gridCol w="876300"/>
                <a:gridCol w="876300"/>
                <a:gridCol w="876300"/>
                <a:gridCol w="876300"/>
                <a:gridCol w="876300"/>
              </a:tblGrid>
              <a:tr h="370840">
                <a:tc>
                  <a:txBody>
                    <a:bodyPr/>
                    <a:lstStyle/>
                    <a:p>
                      <a:pPr algn="ctr"/>
                      <a:r>
                        <a:rPr lang="en-US" sz="1700" dirty="0" smtClean="0"/>
                        <a:t>Month 1</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smtClean="0"/>
                        <a:t>Month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smtClean="0"/>
                        <a:t>Month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smtClean="0"/>
                        <a:t>Month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smtClean="0"/>
                        <a:t>Month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smtClean="0"/>
                        <a:t>Month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smtClean="0"/>
                        <a:t>Month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smtClean="0"/>
                        <a:t>Month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smtClean="0"/>
                        <a:t>Month 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smtClean="0"/>
                        <a:t>Month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bl>
          </a:graphicData>
        </a:graphic>
      </p:graphicFrame>
      <p:sp>
        <p:nvSpPr>
          <p:cNvPr id="7" name="Rectangle 6"/>
          <p:cNvSpPr/>
          <p:nvPr/>
        </p:nvSpPr>
        <p:spPr bwMode="auto">
          <a:xfrm>
            <a:off x="152401" y="2514601"/>
            <a:ext cx="1143000" cy="62371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t>Plan </a:t>
            </a:r>
            <a:r>
              <a:rPr kumimoji="0" lang="en-US" sz="1600" b="1" i="0" u="none" strike="noStrike" cap="none" normalizeH="0" baseline="0" dirty="0" smtClean="0">
                <a:ln>
                  <a:noFill/>
                </a:ln>
                <a:solidFill>
                  <a:schemeClr val="tx1"/>
                </a:solidFill>
                <a:effectLst/>
              </a:rPr>
              <a:t>&amp; Analyze</a:t>
            </a:r>
          </a:p>
        </p:txBody>
      </p:sp>
      <p:sp>
        <p:nvSpPr>
          <p:cNvPr id="9" name="Rectangle 8"/>
          <p:cNvSpPr/>
          <p:nvPr/>
        </p:nvSpPr>
        <p:spPr bwMode="auto">
          <a:xfrm>
            <a:off x="990601" y="3138312"/>
            <a:ext cx="17526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ＭＳ Ｐゴシック" pitchFamily="112" charset="-128"/>
              </a:rPr>
              <a:t>Design</a:t>
            </a:r>
          </a:p>
        </p:txBody>
      </p:sp>
      <p:sp>
        <p:nvSpPr>
          <p:cNvPr id="10" name="Rectangle 9"/>
          <p:cNvSpPr/>
          <p:nvPr/>
        </p:nvSpPr>
        <p:spPr bwMode="auto">
          <a:xfrm>
            <a:off x="2474035" y="3519312"/>
            <a:ext cx="2250366" cy="39652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ＭＳ Ｐゴシック" pitchFamily="112" charset="-128"/>
              </a:rPr>
              <a:t>Build</a:t>
            </a:r>
          </a:p>
        </p:txBody>
      </p:sp>
      <p:sp>
        <p:nvSpPr>
          <p:cNvPr id="11" name="Rectangle 10"/>
          <p:cNvSpPr/>
          <p:nvPr/>
        </p:nvSpPr>
        <p:spPr bwMode="auto">
          <a:xfrm>
            <a:off x="4108872" y="3915834"/>
            <a:ext cx="2250366" cy="39652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ＭＳ Ｐゴシック" pitchFamily="112" charset="-128"/>
              </a:rPr>
              <a:t>System</a:t>
            </a:r>
            <a:r>
              <a:rPr kumimoji="0" lang="en-US" sz="1600" b="1" i="0" u="none" strike="noStrike" cap="none" normalizeH="0" dirty="0" smtClean="0">
                <a:ln>
                  <a:noFill/>
                </a:ln>
                <a:solidFill>
                  <a:schemeClr val="tx1"/>
                </a:solidFill>
                <a:effectLst/>
                <a:latin typeface="Arial" charset="0"/>
                <a:ea typeface="ＭＳ Ｐゴシック" pitchFamily="112" charset="-128"/>
              </a:rPr>
              <a:t> Test</a:t>
            </a:r>
            <a:endParaRPr kumimoji="0" lang="en-US" sz="1600" b="1" i="0" u="none" strike="noStrike" cap="none" normalizeH="0" baseline="0" dirty="0" smtClean="0">
              <a:ln>
                <a:noFill/>
              </a:ln>
              <a:solidFill>
                <a:schemeClr val="tx1"/>
              </a:solidFill>
              <a:effectLst/>
              <a:latin typeface="Arial" charset="0"/>
              <a:ea typeface="ＭＳ Ｐゴシック" pitchFamily="112" charset="-128"/>
            </a:endParaRPr>
          </a:p>
        </p:txBody>
      </p:sp>
      <p:sp>
        <p:nvSpPr>
          <p:cNvPr id="12" name="Rectangle 11"/>
          <p:cNvSpPr/>
          <p:nvPr/>
        </p:nvSpPr>
        <p:spPr bwMode="auto">
          <a:xfrm>
            <a:off x="6359238" y="4312356"/>
            <a:ext cx="955962" cy="39652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ＭＳ Ｐゴシック" pitchFamily="112" charset="-128"/>
              </a:rPr>
              <a:t>QA</a:t>
            </a:r>
          </a:p>
        </p:txBody>
      </p:sp>
      <p:sp>
        <p:nvSpPr>
          <p:cNvPr id="13" name="Rectangle 12"/>
          <p:cNvSpPr/>
          <p:nvPr/>
        </p:nvSpPr>
        <p:spPr bwMode="auto">
          <a:xfrm>
            <a:off x="7315200" y="4708878"/>
            <a:ext cx="914400" cy="39652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ＭＳ Ｐゴシック" pitchFamily="112" charset="-128"/>
              </a:rPr>
              <a:t>UAT</a:t>
            </a:r>
          </a:p>
        </p:txBody>
      </p:sp>
      <p:sp>
        <p:nvSpPr>
          <p:cNvPr id="14" name="Rectangle 13"/>
          <p:cNvSpPr/>
          <p:nvPr/>
        </p:nvSpPr>
        <p:spPr bwMode="auto">
          <a:xfrm>
            <a:off x="8229600" y="5105400"/>
            <a:ext cx="696685" cy="533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pitchFamily="112" charset="-128"/>
              </a:rPr>
              <a:t>Deploy</a:t>
            </a:r>
          </a:p>
        </p:txBody>
      </p:sp>
    </p:spTree>
    <p:extLst>
      <p:ext uri="{BB962C8B-B14F-4D97-AF65-F5344CB8AC3E}">
        <p14:creationId xmlns:p14="http://schemas.microsoft.com/office/powerpoint/2010/main" val="7799812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Comments</a:t>
            </a:r>
            <a:endParaRPr lang="en-US" dirty="0"/>
          </a:p>
        </p:txBody>
      </p:sp>
      <p:sp>
        <p:nvSpPr>
          <p:cNvPr id="3" name="Content Placeholder 2"/>
          <p:cNvSpPr>
            <a:spLocks noGrp="1"/>
          </p:cNvSpPr>
          <p:nvPr>
            <p:ph idx="1"/>
          </p:nvPr>
        </p:nvSpPr>
        <p:spPr>
          <a:xfrm>
            <a:off x="685800" y="2133600"/>
            <a:ext cx="7772400" cy="4495800"/>
          </a:xfrm>
        </p:spPr>
        <p:txBody>
          <a:bodyPr/>
          <a:lstStyle/>
          <a:p>
            <a:pPr lvl="0"/>
            <a:r>
              <a:rPr lang="en-US" dirty="0" smtClean="0"/>
              <a:t>It’s </a:t>
            </a:r>
            <a:r>
              <a:rPr lang="en-US" dirty="0"/>
              <a:t>a process and will take time</a:t>
            </a:r>
          </a:p>
          <a:p>
            <a:r>
              <a:rPr lang="en-US" dirty="0" smtClean="0"/>
              <a:t>Does not change existing constraints </a:t>
            </a:r>
            <a:r>
              <a:rPr lang="en-US" dirty="0"/>
              <a:t>– </a:t>
            </a:r>
            <a:r>
              <a:rPr lang="en-US" dirty="0" smtClean="0"/>
              <a:t>Congress</a:t>
            </a:r>
            <a:r>
              <a:rPr lang="en-US" dirty="0"/>
              <a:t>, </a:t>
            </a:r>
            <a:r>
              <a:rPr lang="en-US" dirty="0" smtClean="0"/>
              <a:t>budget allocations, </a:t>
            </a:r>
            <a:r>
              <a:rPr lang="en-US" dirty="0"/>
              <a:t>etc.</a:t>
            </a:r>
          </a:p>
          <a:p>
            <a:pPr lvl="0"/>
            <a:r>
              <a:rPr lang="en-US" dirty="0" smtClean="0"/>
              <a:t>Need </a:t>
            </a:r>
            <a:r>
              <a:rPr lang="en-US" dirty="0"/>
              <a:t>your </a:t>
            </a:r>
            <a:r>
              <a:rPr lang="en-US" dirty="0" smtClean="0"/>
              <a:t>support </a:t>
            </a:r>
            <a:r>
              <a:rPr lang="en-US" dirty="0"/>
              <a:t>to make </a:t>
            </a:r>
            <a:r>
              <a:rPr lang="en-US" dirty="0" smtClean="0"/>
              <a:t>it successful</a:t>
            </a:r>
          </a:p>
          <a:p>
            <a:endParaRPr lang="en-US" dirty="0"/>
          </a:p>
        </p:txBody>
      </p:sp>
    </p:spTree>
    <p:extLst>
      <p:ext uri="{BB962C8B-B14F-4D97-AF65-F5344CB8AC3E}">
        <p14:creationId xmlns:p14="http://schemas.microsoft.com/office/powerpoint/2010/main" val="27526774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066800"/>
            <a:ext cx="7772400" cy="1470025"/>
          </a:xfrm>
        </p:spPr>
        <p:txBody>
          <a:bodyPr/>
          <a:lstStyle/>
          <a:p>
            <a:r>
              <a:rPr lang="en-US" b="1" dirty="0" smtClean="0"/>
              <a:t>Questions?</a:t>
            </a:r>
            <a:endParaRPr lang="en-US" b="1" dirty="0"/>
          </a:p>
        </p:txBody>
      </p:sp>
      <p:sp>
        <p:nvSpPr>
          <p:cNvPr id="6" name="Subtitle 5"/>
          <p:cNvSpPr>
            <a:spLocks noGrp="1"/>
          </p:cNvSpPr>
          <p:nvPr>
            <p:ph type="subTitle" idx="1"/>
          </p:nvPr>
        </p:nvSpPr>
        <p:spPr>
          <a:xfrm>
            <a:off x="304800" y="2286000"/>
            <a:ext cx="8458200" cy="3581400"/>
          </a:xfrm>
          <a:noFill/>
        </p:spPr>
        <p:txBody>
          <a:bodyPr/>
          <a:lstStyle/>
          <a:p>
            <a:pPr lvl="0">
              <a:spcBef>
                <a:spcPts val="0"/>
              </a:spcBef>
            </a:pPr>
            <a:endParaRPr lang="en-US" sz="2400" dirty="0" smtClean="0"/>
          </a:p>
          <a:p>
            <a:pPr lvl="0">
              <a:spcBef>
                <a:spcPts val="0"/>
              </a:spcBef>
            </a:pPr>
            <a:r>
              <a:rPr lang="en-US" sz="2400" b="1" dirty="0" smtClean="0"/>
              <a:t>NIFA Website: </a:t>
            </a:r>
          </a:p>
          <a:p>
            <a:pPr lvl="0">
              <a:spcBef>
                <a:spcPts val="0"/>
              </a:spcBef>
            </a:pPr>
            <a:r>
              <a:rPr lang="en-US" sz="2400" dirty="0" smtClean="0">
                <a:hlinkClick r:id="rId3"/>
              </a:rPr>
              <a:t>http://nifa.usda.gov/grants-modernization</a:t>
            </a:r>
            <a:r>
              <a:rPr lang="en-US" sz="2400" dirty="0" smtClean="0"/>
              <a:t> </a:t>
            </a:r>
          </a:p>
          <a:p>
            <a:pPr lvl="0">
              <a:spcBef>
                <a:spcPts val="0"/>
              </a:spcBef>
            </a:pPr>
            <a:endParaRPr lang="en-US" sz="2400" u="sng" dirty="0" smtClean="0"/>
          </a:p>
          <a:p>
            <a:pPr lvl="0">
              <a:spcBef>
                <a:spcPts val="0"/>
              </a:spcBef>
            </a:pPr>
            <a:r>
              <a:rPr lang="en-US" sz="2400" b="1" dirty="0" smtClean="0"/>
              <a:t>Submit Additional Comments/Questions to:</a:t>
            </a:r>
          </a:p>
          <a:p>
            <a:pPr lvl="0">
              <a:spcBef>
                <a:spcPts val="0"/>
              </a:spcBef>
            </a:pPr>
            <a:r>
              <a:rPr lang="en-US" sz="2400" dirty="0" smtClean="0">
                <a:solidFill>
                  <a:srgbClr val="FF0000"/>
                </a:solidFill>
                <a:hlinkClick r:id="rId4"/>
              </a:rPr>
              <a:t>grantsmod@nifa.usda.gov</a:t>
            </a:r>
            <a:r>
              <a:rPr lang="en-US" sz="2400" dirty="0" smtClean="0">
                <a:solidFill>
                  <a:srgbClr val="FF0000"/>
                </a:solidFill>
              </a:rPr>
              <a:t> </a:t>
            </a:r>
          </a:p>
          <a:p>
            <a:endParaRPr lang="en-US" dirty="0"/>
          </a:p>
        </p:txBody>
      </p:sp>
      <p:sp>
        <p:nvSpPr>
          <p:cNvPr id="4" name="Slide Number Placeholder 3"/>
          <p:cNvSpPr>
            <a:spLocks noGrp="1"/>
          </p:cNvSpPr>
          <p:nvPr>
            <p:ph type="sldNum" sz="quarter" idx="12"/>
          </p:nvPr>
        </p:nvSpPr>
        <p:spPr/>
        <p:txBody>
          <a:bodyPr/>
          <a:lstStyle/>
          <a:p>
            <a:fld id="{ABFDE10C-8A28-4BA9-A8C0-A40AA9AD5E65}" type="slidenum">
              <a:rPr lang="en-US" smtClean="0">
                <a:solidFill>
                  <a:srgbClr val="000000"/>
                </a:solidFill>
              </a:rPr>
              <a:pPr/>
              <a:t>26</a:t>
            </a:fld>
            <a:endParaRPr lang="en-US">
              <a:solidFill>
                <a:srgbClr val="000000"/>
              </a:solidFill>
            </a:endParaRPr>
          </a:p>
        </p:txBody>
      </p:sp>
    </p:spTree>
    <p:extLst>
      <p:ext uri="{BB962C8B-B14F-4D97-AF65-F5344CB8AC3E}">
        <p14:creationId xmlns:p14="http://schemas.microsoft.com/office/powerpoint/2010/main" val="2179619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pPr eaLnBrk="1" hangingPunct="1"/>
            <a:endParaRPr lang="en-US" smtClean="0"/>
          </a:p>
        </p:txBody>
      </p:sp>
      <p:sp>
        <p:nvSpPr>
          <p:cNvPr id="2051" name="Rectangle 3"/>
          <p:cNvSpPr>
            <a:spLocks noGrp="1" noChangeArrowheads="1"/>
          </p:cNvSpPr>
          <p:nvPr>
            <p:ph type="subTitle" idx="1"/>
          </p:nvPr>
        </p:nvSpPr>
        <p:spPr/>
        <p:txBody>
          <a:bodyPr/>
          <a:lstStyle/>
          <a:p>
            <a:pPr eaLnBrk="1" hangingPunct="1"/>
            <a:endParaRPr lang="en-US" smtClean="0"/>
          </a:p>
        </p:txBody>
      </p:sp>
      <p:pic>
        <p:nvPicPr>
          <p:cNvPr id="2052" name="Picture 4" descr="NIFA New PPT Pages 2012 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6"/>
          <p:cNvSpPr>
            <a:spLocks noChangeArrowheads="1"/>
          </p:cNvSpPr>
          <p:nvPr/>
        </p:nvSpPr>
        <p:spPr bwMode="auto">
          <a:xfrm>
            <a:off x="0" y="4800600"/>
            <a:ext cx="9144000" cy="1371600"/>
          </a:xfrm>
          <a:prstGeom prst="rect">
            <a:avLst/>
          </a:prstGeom>
          <a:solidFill>
            <a:schemeClr val="tx1"/>
          </a:solidFill>
          <a:ln w="9525" algn="ctr">
            <a:solidFill>
              <a:schemeClr val="tx1"/>
            </a:solidFill>
            <a:round/>
            <a:headEnd/>
            <a:tailEnd/>
          </a:ln>
        </p:spPr>
        <p:txBody>
          <a:bodyPr/>
          <a:lstStyle/>
          <a:p>
            <a:endParaRPr lang="en-US">
              <a:solidFill>
                <a:prstClr val="black"/>
              </a:solidFill>
            </a:endParaRPr>
          </a:p>
        </p:txBody>
      </p:sp>
      <p:sp>
        <p:nvSpPr>
          <p:cNvPr id="2054" name="TextBox 7"/>
          <p:cNvSpPr txBox="1">
            <a:spLocks noChangeArrowheads="1"/>
          </p:cNvSpPr>
          <p:nvPr/>
        </p:nvSpPr>
        <p:spPr bwMode="auto">
          <a:xfrm>
            <a:off x="0" y="4876800"/>
            <a:ext cx="8153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4000" dirty="0">
                <a:solidFill>
                  <a:prstClr val="white"/>
                </a:solidFill>
                <a:latin typeface="Bookman Old Style" pitchFamily="18" charset="0"/>
              </a:rPr>
              <a:t>REEport </a:t>
            </a:r>
            <a:r>
              <a:rPr lang="en-US" sz="4000" dirty="0" smtClean="0">
                <a:solidFill>
                  <a:prstClr val="white"/>
                </a:solidFill>
                <a:latin typeface="Bookman Old Style" pitchFamily="18" charset="0"/>
              </a:rPr>
              <a:t>&amp; POW Update</a:t>
            </a:r>
            <a:endParaRPr lang="en-US" sz="4000" dirty="0">
              <a:solidFill>
                <a:prstClr val="white"/>
              </a:solidFill>
              <a:latin typeface="Bookman Old Style" pitchFamily="18" charset="0"/>
            </a:endParaRPr>
          </a:p>
          <a:p>
            <a:endParaRPr lang="en-US" sz="4000" dirty="0">
              <a:solidFill>
                <a:prstClr val="white"/>
              </a:solidFill>
              <a:latin typeface="Bookman Old Style" pitchFamily="18" charset="0"/>
            </a:endParaRPr>
          </a:p>
          <a:p>
            <a:endParaRPr lang="en-US" sz="2000" dirty="0">
              <a:solidFill>
                <a:prstClr val="black"/>
              </a:solidFill>
              <a:latin typeface="Bookman Old Style" pitchFamily="18" charset="0"/>
            </a:endParaRPr>
          </a:p>
          <a:p>
            <a:r>
              <a:rPr lang="en-US" sz="2000" dirty="0">
                <a:solidFill>
                  <a:prstClr val="black"/>
                </a:solidFill>
                <a:latin typeface="Bookman Old Style" pitchFamily="18" charset="0"/>
              </a:rPr>
              <a:t>Katelyn Sellers, REEport Business Manager</a:t>
            </a:r>
          </a:p>
        </p:txBody>
      </p:sp>
    </p:spTree>
    <p:extLst>
      <p:ext uri="{BB962C8B-B14F-4D97-AF65-F5344CB8AC3E}">
        <p14:creationId xmlns:p14="http://schemas.microsoft.com/office/powerpoint/2010/main" val="18761238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1143000"/>
          </a:xfrm>
        </p:spPr>
        <p:txBody>
          <a:bodyPr/>
          <a:lstStyle/>
          <a:p>
            <a:r>
              <a:rPr lang="en-US" dirty="0" smtClean="0">
                <a:solidFill>
                  <a:schemeClr val="tx1"/>
                </a:solidFill>
              </a:rPr>
              <a:t>REEport Project Financial Reports</a:t>
            </a:r>
            <a:endParaRPr lang="en-US" dirty="0">
              <a:solidFill>
                <a:schemeClr val="tx1"/>
              </a:solidFill>
            </a:endParaRPr>
          </a:p>
        </p:txBody>
      </p:sp>
      <p:sp>
        <p:nvSpPr>
          <p:cNvPr id="3" name="Content Placeholder 2"/>
          <p:cNvSpPr>
            <a:spLocks noGrp="1"/>
          </p:cNvSpPr>
          <p:nvPr>
            <p:ph idx="1"/>
          </p:nvPr>
        </p:nvSpPr>
        <p:spPr/>
        <p:txBody>
          <a:bodyPr/>
          <a:lstStyle/>
          <a:p>
            <a:pPr>
              <a:spcAft>
                <a:spcPts val="1800"/>
              </a:spcAft>
            </a:pPr>
            <a:r>
              <a:rPr lang="en-US" sz="2400" dirty="0" smtClean="0"/>
              <a:t>For FY14 expenditure data collection, NIFA </a:t>
            </a:r>
            <a:r>
              <a:rPr lang="en-US" sz="2400" u="sng" dirty="0" smtClean="0"/>
              <a:t>only required </a:t>
            </a:r>
            <a:r>
              <a:rPr lang="en-US" sz="2400" dirty="0" smtClean="0"/>
              <a:t>Financial Reports for Capacity projects</a:t>
            </a:r>
          </a:p>
          <a:p>
            <a:pPr>
              <a:spcAft>
                <a:spcPts val="1800"/>
              </a:spcAft>
            </a:pPr>
            <a:r>
              <a:rPr lang="en-US" sz="2400" dirty="0" smtClean="0"/>
              <a:t>For FY15, </a:t>
            </a:r>
            <a:r>
              <a:rPr lang="en-US" sz="2400" b="1" u="sng" dirty="0" smtClean="0"/>
              <a:t>both capacity and non-capacity are required</a:t>
            </a:r>
            <a:r>
              <a:rPr lang="en-US" sz="2400" b="1" dirty="0" smtClean="0"/>
              <a:t> </a:t>
            </a:r>
            <a:r>
              <a:rPr lang="en-US" sz="2400" dirty="0" smtClean="0"/>
              <a:t>to submit Financial Reports</a:t>
            </a:r>
          </a:p>
          <a:p>
            <a:pPr>
              <a:spcAft>
                <a:spcPts val="1800"/>
              </a:spcAft>
            </a:pPr>
            <a:r>
              <a:rPr lang="en-US" sz="2400" dirty="0" smtClean="0"/>
              <a:t>Instructions for this in REEport are forthcoming (Nov/Dec 2015)</a:t>
            </a:r>
          </a:p>
          <a:p>
            <a:pPr>
              <a:spcAft>
                <a:spcPts val="1800"/>
              </a:spcAft>
            </a:pPr>
            <a:r>
              <a:rPr lang="en-US" sz="2400" dirty="0" smtClean="0"/>
              <a:t>DUE DATE: February 1, 2016</a:t>
            </a:r>
          </a:p>
          <a:p>
            <a:pPr marL="914400" lvl="2" indent="0">
              <a:buNone/>
            </a:pPr>
            <a:endParaRPr lang="en-US" dirty="0" smtClean="0"/>
          </a:p>
          <a:p>
            <a:pPr marL="0" indent="0">
              <a:buNone/>
            </a:pPr>
            <a:endParaRPr lang="en-US" dirty="0"/>
          </a:p>
        </p:txBody>
      </p:sp>
    </p:spTree>
    <p:extLst>
      <p:ext uri="{BB962C8B-B14F-4D97-AF65-F5344CB8AC3E}">
        <p14:creationId xmlns:p14="http://schemas.microsoft.com/office/powerpoint/2010/main" val="3164413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447800"/>
          </a:xfrm>
        </p:spPr>
        <p:txBody>
          <a:bodyPr/>
          <a:lstStyle/>
          <a:p>
            <a:r>
              <a:rPr lang="en-US" dirty="0" smtClean="0">
                <a:solidFill>
                  <a:schemeClr val="tx1"/>
                </a:solidFill>
              </a:rPr>
              <a:t>New Functionality Soon in REEport</a:t>
            </a:r>
            <a:endParaRPr lang="en-US" dirty="0">
              <a:solidFill>
                <a:schemeClr val="tx1"/>
              </a:solidFill>
            </a:endParaRPr>
          </a:p>
        </p:txBody>
      </p:sp>
      <p:sp>
        <p:nvSpPr>
          <p:cNvPr id="3" name="Content Placeholder 2"/>
          <p:cNvSpPr>
            <a:spLocks noGrp="1"/>
          </p:cNvSpPr>
          <p:nvPr>
            <p:ph idx="1"/>
          </p:nvPr>
        </p:nvSpPr>
        <p:spPr>
          <a:xfrm>
            <a:off x="685800" y="2438400"/>
            <a:ext cx="7772400" cy="3429000"/>
          </a:xfrm>
        </p:spPr>
        <p:txBody>
          <a:bodyPr/>
          <a:lstStyle/>
          <a:p>
            <a:r>
              <a:rPr lang="en-US" dirty="0" smtClean="0"/>
              <a:t>Ability to edit non-capacity </a:t>
            </a:r>
            <a:r>
              <a:rPr lang="en-US" u="sng" dirty="0" smtClean="0"/>
              <a:t>project initiations</a:t>
            </a:r>
            <a:r>
              <a:rPr lang="en-US" dirty="0" smtClean="0"/>
              <a:t> that have been submitted to NIFA</a:t>
            </a:r>
          </a:p>
          <a:p>
            <a:r>
              <a:rPr lang="en-US" dirty="0" smtClean="0"/>
              <a:t>Ability for NPLs to review/edit/communicate within REEport about non-capacity </a:t>
            </a:r>
            <a:r>
              <a:rPr lang="en-US" u="sng" dirty="0" smtClean="0"/>
              <a:t>projects and reports</a:t>
            </a:r>
            <a:r>
              <a:rPr lang="en-US" dirty="0" smtClean="0"/>
              <a:t> that need changes</a:t>
            </a:r>
            <a:endParaRPr lang="en-US" dirty="0"/>
          </a:p>
        </p:txBody>
      </p:sp>
    </p:spTree>
    <p:extLst>
      <p:ext uri="{BB962C8B-B14F-4D97-AF65-F5344CB8AC3E}">
        <p14:creationId xmlns:p14="http://schemas.microsoft.com/office/powerpoint/2010/main" val="1260732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1143000"/>
            <a:ext cx="8077200" cy="1447800"/>
          </a:xfrm>
        </p:spPr>
        <p:txBody>
          <a:bodyPr/>
          <a:lstStyle/>
          <a:p>
            <a:pPr eaLnBrk="1" hangingPunct="1"/>
            <a:r>
              <a:rPr lang="en-US" dirty="0" smtClean="0"/>
              <a:t>NIFA Office of Grants and Financial Management- Update</a:t>
            </a:r>
          </a:p>
        </p:txBody>
      </p:sp>
      <p:sp>
        <p:nvSpPr>
          <p:cNvPr id="3075" name="Rectangle 3"/>
          <p:cNvSpPr>
            <a:spLocks noGrp="1" noChangeArrowheads="1"/>
          </p:cNvSpPr>
          <p:nvPr>
            <p:ph type="body" idx="1"/>
          </p:nvPr>
        </p:nvSpPr>
        <p:spPr>
          <a:xfrm>
            <a:off x="457200" y="2667000"/>
            <a:ext cx="8229600" cy="4038600"/>
          </a:xfrm>
        </p:spPr>
        <p:txBody>
          <a:bodyPr/>
          <a:lstStyle/>
          <a:p>
            <a:pPr eaLnBrk="1" hangingPunct="1"/>
            <a:endParaRPr lang="en-US" sz="2400" dirty="0" smtClean="0"/>
          </a:p>
          <a:p>
            <a:pPr eaLnBrk="1" hangingPunct="1"/>
            <a:r>
              <a:rPr lang="en-US" sz="2400" dirty="0" smtClean="0"/>
              <a:t>Introductions</a:t>
            </a:r>
          </a:p>
          <a:p>
            <a:pPr eaLnBrk="1" hangingPunct="1"/>
            <a:r>
              <a:rPr lang="en-US" sz="2400" dirty="0" smtClean="0"/>
              <a:t>Uniform Guidance/RFA Updates/Policy Guide</a:t>
            </a:r>
            <a:endParaRPr lang="en-US" sz="2400" dirty="0"/>
          </a:p>
          <a:p>
            <a:pPr eaLnBrk="1" hangingPunct="1"/>
            <a:r>
              <a:rPr lang="en-US" sz="2400" dirty="0" smtClean="0"/>
              <a:t>Capacity Grants Update</a:t>
            </a:r>
          </a:p>
          <a:p>
            <a:pPr eaLnBrk="1" hangingPunct="1"/>
            <a:r>
              <a:rPr lang="en-US" sz="2400" dirty="0" smtClean="0"/>
              <a:t>Grants Modernization Update</a:t>
            </a:r>
            <a:endParaRPr lang="en-US" sz="2400" dirty="0"/>
          </a:p>
          <a:p>
            <a:pPr eaLnBrk="1" hangingPunct="1"/>
            <a:r>
              <a:rPr lang="en-US" sz="2400" dirty="0" err="1" smtClean="0"/>
              <a:t>REEport</a:t>
            </a:r>
            <a:r>
              <a:rPr lang="en-US" sz="2400" dirty="0" smtClean="0"/>
              <a:t>/POW</a:t>
            </a:r>
          </a:p>
          <a:p>
            <a:pPr eaLnBrk="1" hangingPunct="1"/>
            <a:r>
              <a:rPr lang="en-US" sz="2400" dirty="0" smtClean="0"/>
              <a:t>Leadership Management Dashboard</a:t>
            </a:r>
          </a:p>
          <a:p>
            <a:pPr eaLnBrk="1" hangingPunct="1"/>
            <a:r>
              <a:rPr lang="en-US" sz="2400" dirty="0" smtClean="0"/>
              <a:t>Site Visits and Desk Audits</a:t>
            </a:r>
          </a:p>
          <a:p>
            <a:pPr eaLnBrk="1" hangingPunct="1"/>
            <a:r>
              <a:rPr lang="en-US" sz="2400" dirty="0" smtClean="0"/>
              <a:t>Farm Bill and Budget</a:t>
            </a:r>
            <a:endParaRPr lang="en-US" sz="2400" dirty="0"/>
          </a:p>
          <a:p>
            <a:pPr marL="0" indent="0" eaLnBrk="1" hangingPunct="1">
              <a:buNone/>
            </a:pPr>
            <a:endParaRPr lang="en-US" sz="24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143000"/>
          </a:xfrm>
        </p:spPr>
        <p:txBody>
          <a:bodyPr/>
          <a:lstStyle/>
          <a:p>
            <a:r>
              <a:rPr lang="en-US" dirty="0" smtClean="0">
                <a:solidFill>
                  <a:schemeClr val="tx1"/>
                </a:solidFill>
              </a:rPr>
              <a:t>POW Panel</a:t>
            </a:r>
            <a:endParaRPr lang="en-US" dirty="0">
              <a:solidFill>
                <a:schemeClr val="tx1"/>
              </a:solidFill>
            </a:endParaRPr>
          </a:p>
        </p:txBody>
      </p:sp>
      <p:sp>
        <p:nvSpPr>
          <p:cNvPr id="3" name="Content Placeholder 2"/>
          <p:cNvSpPr>
            <a:spLocks noGrp="1"/>
          </p:cNvSpPr>
          <p:nvPr>
            <p:ph idx="1"/>
          </p:nvPr>
        </p:nvSpPr>
        <p:spPr>
          <a:xfrm>
            <a:off x="685800" y="1828800"/>
            <a:ext cx="7772400" cy="3657600"/>
          </a:xfrm>
        </p:spPr>
        <p:txBody>
          <a:bodyPr/>
          <a:lstStyle/>
          <a:p>
            <a:pPr>
              <a:spcAft>
                <a:spcPts val="1800"/>
              </a:spcAft>
            </a:pPr>
            <a:r>
              <a:rPr lang="en-US" sz="2800" dirty="0" smtClean="0"/>
              <a:t>POW Panel of Experts met in June 2015 to identify ways to streamline and reduce duplication in the POW reporting process. </a:t>
            </a:r>
          </a:p>
          <a:p>
            <a:pPr>
              <a:spcAft>
                <a:spcPts val="1800"/>
              </a:spcAft>
            </a:pPr>
            <a:r>
              <a:rPr lang="en-US" sz="2800" dirty="0" smtClean="0"/>
              <a:t>Representation from LGUs and NIFA National Program Leaders</a:t>
            </a:r>
          </a:p>
          <a:p>
            <a:pPr>
              <a:spcAft>
                <a:spcPts val="1800"/>
              </a:spcAft>
            </a:pPr>
            <a:r>
              <a:rPr lang="en-US" sz="2800" dirty="0" smtClean="0"/>
              <a:t>Result is a list of recommendations to NIFA for </a:t>
            </a:r>
            <a:r>
              <a:rPr lang="en-US" sz="2800" u="sng" dirty="0" smtClean="0"/>
              <a:t>changing the process which necessitates a major change in software.</a:t>
            </a:r>
          </a:p>
          <a:p>
            <a:pPr marL="0" indent="0">
              <a:buNone/>
            </a:pPr>
            <a:endParaRPr lang="en-US" u="sng" dirty="0"/>
          </a:p>
        </p:txBody>
      </p:sp>
    </p:spTree>
    <p:extLst>
      <p:ext uri="{BB962C8B-B14F-4D97-AF65-F5344CB8AC3E}">
        <p14:creationId xmlns:p14="http://schemas.microsoft.com/office/powerpoint/2010/main" val="4100436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POW Panel: Near-Term Result</a:t>
            </a:r>
            <a:endParaRPr lang="en-US" dirty="0">
              <a:solidFill>
                <a:schemeClr val="tx1"/>
              </a:solidFill>
            </a:endParaRPr>
          </a:p>
        </p:txBody>
      </p:sp>
      <p:sp>
        <p:nvSpPr>
          <p:cNvPr id="3" name="Content Placeholder 2"/>
          <p:cNvSpPr>
            <a:spLocks noGrp="1"/>
          </p:cNvSpPr>
          <p:nvPr>
            <p:ph idx="1"/>
          </p:nvPr>
        </p:nvSpPr>
        <p:spPr/>
        <p:txBody>
          <a:bodyPr/>
          <a:lstStyle/>
          <a:p>
            <a:pPr>
              <a:spcAft>
                <a:spcPts val="1800"/>
              </a:spcAft>
            </a:pPr>
            <a:r>
              <a:rPr lang="en-US" sz="2800" dirty="0" smtClean="0"/>
              <a:t>REEport performance is being further analyzed; needs to be improved if it or a system like it will take over the functionality of POW.</a:t>
            </a:r>
          </a:p>
          <a:p>
            <a:pPr>
              <a:spcAft>
                <a:spcPts val="1800"/>
              </a:spcAft>
            </a:pPr>
            <a:r>
              <a:rPr lang="en-US" sz="2800" dirty="0" smtClean="0"/>
              <a:t>New automated tools to identify performance gaps.</a:t>
            </a:r>
          </a:p>
          <a:p>
            <a:pPr>
              <a:spcAft>
                <a:spcPts val="1800"/>
              </a:spcAft>
            </a:pPr>
            <a:r>
              <a:rPr lang="en-US" sz="2800" dirty="0" smtClean="0"/>
              <a:t>Surveys with LGUs provided qualitative data.</a:t>
            </a:r>
            <a:endParaRPr lang="en-US" sz="2800" dirty="0"/>
          </a:p>
        </p:txBody>
      </p:sp>
    </p:spTree>
    <p:extLst>
      <p:ext uri="{BB962C8B-B14F-4D97-AF65-F5344CB8AC3E}">
        <p14:creationId xmlns:p14="http://schemas.microsoft.com/office/powerpoint/2010/main" val="9279209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dirty="0" smtClean="0">
                <a:solidFill>
                  <a:schemeClr val="tx1"/>
                </a:solidFill>
              </a:rPr>
              <a:t>POW Panel: Long-Term Results and Next Steps</a:t>
            </a:r>
            <a:endParaRPr lang="en-US" dirty="0">
              <a:solidFill>
                <a:schemeClr val="tx1"/>
              </a:solidFill>
            </a:endParaRPr>
          </a:p>
        </p:txBody>
      </p:sp>
      <p:sp>
        <p:nvSpPr>
          <p:cNvPr id="3" name="Content Placeholder 2"/>
          <p:cNvSpPr>
            <a:spLocks noGrp="1"/>
          </p:cNvSpPr>
          <p:nvPr>
            <p:ph idx="1"/>
          </p:nvPr>
        </p:nvSpPr>
        <p:spPr>
          <a:xfrm>
            <a:off x="685800" y="2209800"/>
            <a:ext cx="7772400" cy="3657600"/>
          </a:xfrm>
        </p:spPr>
        <p:txBody>
          <a:bodyPr/>
          <a:lstStyle/>
          <a:p>
            <a:pPr>
              <a:spcAft>
                <a:spcPts val="1800"/>
              </a:spcAft>
            </a:pPr>
            <a:r>
              <a:rPr lang="en-US" sz="2400" dirty="0" smtClean="0"/>
              <a:t>Older POW software will be replaced with a newer system.</a:t>
            </a:r>
          </a:p>
          <a:p>
            <a:pPr>
              <a:spcAft>
                <a:spcPts val="1800"/>
              </a:spcAft>
            </a:pPr>
            <a:r>
              <a:rPr lang="en-US" sz="2400" dirty="0" smtClean="0"/>
              <a:t>Will be more integrated with </a:t>
            </a:r>
            <a:r>
              <a:rPr lang="en-US" sz="2400" u="sng" dirty="0" smtClean="0"/>
              <a:t>REEport reporting paradigm </a:t>
            </a:r>
            <a:r>
              <a:rPr lang="en-US" sz="2400" dirty="0" smtClean="0"/>
              <a:t>in some fashion (reduces duplication for Research and assimilates Extension into same database).</a:t>
            </a:r>
          </a:p>
          <a:p>
            <a:pPr>
              <a:spcAft>
                <a:spcPts val="1800"/>
              </a:spcAft>
            </a:pPr>
            <a:r>
              <a:rPr lang="en-US" sz="2400" dirty="0" smtClean="0"/>
              <a:t>NIFA will provide official response to the recommendations by Nov 1, 2015.</a:t>
            </a:r>
          </a:p>
          <a:p>
            <a:pPr>
              <a:spcAft>
                <a:spcPts val="1800"/>
              </a:spcAft>
            </a:pPr>
            <a:r>
              <a:rPr lang="en-US" sz="2400" dirty="0" smtClean="0"/>
              <a:t>NIFA will provide an estimated timeline for implementation of certain recommendations.</a:t>
            </a:r>
            <a:endParaRPr lang="en-US" sz="2400" dirty="0"/>
          </a:p>
        </p:txBody>
      </p:sp>
    </p:spTree>
    <p:extLst>
      <p:ext uri="{BB962C8B-B14F-4D97-AF65-F5344CB8AC3E}">
        <p14:creationId xmlns:p14="http://schemas.microsoft.com/office/powerpoint/2010/main" val="4205658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POW Panel: Expectations for FY16 Reporting?</a:t>
            </a:r>
            <a:endParaRPr lang="en-US" dirty="0">
              <a:solidFill>
                <a:schemeClr val="tx1"/>
              </a:solidFill>
            </a:endParaRPr>
          </a:p>
        </p:txBody>
      </p:sp>
      <p:sp>
        <p:nvSpPr>
          <p:cNvPr id="3" name="Content Placeholder 2"/>
          <p:cNvSpPr>
            <a:spLocks noGrp="1"/>
          </p:cNvSpPr>
          <p:nvPr>
            <p:ph idx="1"/>
          </p:nvPr>
        </p:nvSpPr>
        <p:spPr>
          <a:xfrm>
            <a:off x="381000" y="2438400"/>
            <a:ext cx="8077200" cy="3657600"/>
          </a:xfrm>
        </p:spPr>
        <p:txBody>
          <a:bodyPr/>
          <a:lstStyle/>
          <a:p>
            <a:r>
              <a:rPr lang="en-US" u="sng" dirty="0" smtClean="0"/>
              <a:t>Business as usual!</a:t>
            </a:r>
          </a:p>
          <a:p>
            <a:r>
              <a:rPr lang="en-US" dirty="0" smtClean="0"/>
              <a:t>Good to be familiar with the recommendations and look for updates from NIFA, but there will be no change to the software or reporting requirements for FY16.</a:t>
            </a:r>
          </a:p>
          <a:p>
            <a:pPr lvl="1"/>
            <a:r>
              <a:rPr lang="en-US" dirty="0" smtClean="0"/>
              <a:t>2014 Annual Report and 2017 POW will still be due on April 1, 2016</a:t>
            </a:r>
            <a:endParaRPr lang="en-US" dirty="0"/>
          </a:p>
        </p:txBody>
      </p:sp>
    </p:spTree>
    <p:extLst>
      <p:ext uri="{BB962C8B-B14F-4D97-AF65-F5344CB8AC3E}">
        <p14:creationId xmlns:p14="http://schemas.microsoft.com/office/powerpoint/2010/main" val="1897751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914400"/>
            <a:ext cx="7772400" cy="1143000"/>
          </a:xfrm>
        </p:spPr>
        <p:txBody>
          <a:bodyPr/>
          <a:lstStyle/>
          <a:p>
            <a:r>
              <a:rPr lang="en-US" dirty="0" smtClean="0">
                <a:solidFill>
                  <a:schemeClr val="tx1"/>
                </a:solidFill>
              </a:rPr>
              <a:t>Sign Up for the </a:t>
            </a:r>
            <a:r>
              <a:rPr lang="en-US" dirty="0" err="1" smtClean="0">
                <a:solidFill>
                  <a:schemeClr val="tx1"/>
                </a:solidFill>
              </a:rPr>
              <a:t>Listservs</a:t>
            </a:r>
            <a:endParaRPr lang="en-US" dirty="0" smtClean="0">
              <a:solidFill>
                <a:schemeClr val="tx1"/>
              </a:solidFill>
            </a:endParaRPr>
          </a:p>
        </p:txBody>
      </p:sp>
      <p:sp>
        <p:nvSpPr>
          <p:cNvPr id="9219" name="Content Placeholder 2"/>
          <p:cNvSpPr>
            <a:spLocks noGrp="1"/>
          </p:cNvSpPr>
          <p:nvPr>
            <p:ph idx="1"/>
          </p:nvPr>
        </p:nvSpPr>
        <p:spPr>
          <a:xfrm>
            <a:off x="685800" y="2209800"/>
            <a:ext cx="7772400" cy="3657600"/>
          </a:xfrm>
        </p:spPr>
        <p:txBody>
          <a:bodyPr/>
          <a:lstStyle/>
          <a:p>
            <a:pPr marL="0" indent="0">
              <a:buFontTx/>
              <a:buNone/>
            </a:pPr>
            <a:r>
              <a:rPr lang="en-US" sz="1600" dirty="0" smtClean="0"/>
              <a:t>NIFA uses the </a:t>
            </a:r>
            <a:r>
              <a:rPr lang="en-US" sz="1600" dirty="0" err="1" smtClean="0"/>
              <a:t>listservs</a:t>
            </a:r>
            <a:r>
              <a:rPr lang="en-US" sz="1600" dirty="0" smtClean="0"/>
              <a:t> to send periodic updates on REEport and POW developments, testing and deployment scheduling. The same listserv is used to send out REEport/POW Newsletters and policy updates. </a:t>
            </a:r>
          </a:p>
          <a:p>
            <a:pPr marL="0" indent="0">
              <a:buFontTx/>
              <a:buNone/>
            </a:pPr>
            <a:endParaRPr lang="en-US" sz="1600" dirty="0" smtClean="0"/>
          </a:p>
          <a:p>
            <a:r>
              <a:rPr lang="en-US" sz="2400" dirty="0" smtClean="0"/>
              <a:t>To subscribe to the email list, send an email to </a:t>
            </a:r>
            <a:r>
              <a:rPr lang="en-US" sz="2400" dirty="0" smtClean="0">
                <a:hlinkClick r:id="rId3"/>
              </a:rPr>
              <a:t>lyris@lyris.nifa.usda.gov</a:t>
            </a:r>
            <a:r>
              <a:rPr lang="en-US" sz="2400" dirty="0" smtClean="0"/>
              <a:t>. Skip your subject line and:</a:t>
            </a:r>
          </a:p>
          <a:p>
            <a:pPr lvl="1"/>
            <a:r>
              <a:rPr lang="en-US" sz="2000" dirty="0" smtClean="0"/>
              <a:t>For REEport type </a:t>
            </a:r>
            <a:r>
              <a:rPr lang="en-US" sz="2000" b="1" i="1" dirty="0" smtClean="0"/>
              <a:t>subscribe </a:t>
            </a:r>
            <a:r>
              <a:rPr lang="en-US" sz="2000" b="1" i="1" dirty="0" err="1" smtClean="0"/>
              <a:t>REEportDeploy</a:t>
            </a:r>
            <a:r>
              <a:rPr lang="en-US" sz="2000" dirty="0" smtClean="0"/>
              <a:t> in the body of your message. </a:t>
            </a:r>
          </a:p>
          <a:p>
            <a:pPr lvl="1"/>
            <a:r>
              <a:rPr lang="en-US" sz="2000" dirty="0" smtClean="0"/>
              <a:t>For POW, type </a:t>
            </a:r>
            <a:r>
              <a:rPr lang="en-US" sz="2000" b="1" i="1" dirty="0" smtClean="0"/>
              <a:t>subscribe </a:t>
            </a:r>
            <a:r>
              <a:rPr lang="en-US" sz="2000" b="1" i="1" dirty="0" err="1" smtClean="0"/>
              <a:t>POWnotifications</a:t>
            </a:r>
            <a:r>
              <a:rPr lang="en-US" sz="2000" b="1" i="1" dirty="0" smtClean="0"/>
              <a:t> </a:t>
            </a:r>
            <a:r>
              <a:rPr lang="en-US" sz="2000" dirty="0" smtClean="0"/>
              <a:t>in the body of your message.</a:t>
            </a:r>
          </a:p>
          <a:p>
            <a:pPr lvl="1"/>
            <a:endParaRPr lang="en-US" sz="2000" dirty="0"/>
          </a:p>
          <a:p>
            <a:r>
              <a:rPr lang="en-US" sz="2400" dirty="0" smtClean="0"/>
              <a:t>Be sure you receive an email confirming your subscription</a:t>
            </a:r>
          </a:p>
        </p:txBody>
      </p:sp>
    </p:spTree>
    <p:extLst>
      <p:ext uri="{BB962C8B-B14F-4D97-AF65-F5344CB8AC3E}">
        <p14:creationId xmlns:p14="http://schemas.microsoft.com/office/powerpoint/2010/main" val="1561593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914400"/>
            <a:ext cx="7772400" cy="1447800"/>
          </a:xfrm>
        </p:spPr>
        <p:txBody>
          <a:bodyPr/>
          <a:lstStyle/>
          <a:p>
            <a:r>
              <a:rPr lang="en-US" dirty="0" smtClean="0">
                <a:solidFill>
                  <a:schemeClr val="tx1"/>
                </a:solidFill>
              </a:rPr>
              <a:t>Visit our Webpages</a:t>
            </a:r>
          </a:p>
        </p:txBody>
      </p:sp>
      <p:sp>
        <p:nvSpPr>
          <p:cNvPr id="10243" name="Content Placeholder 2"/>
          <p:cNvSpPr>
            <a:spLocks noGrp="1"/>
          </p:cNvSpPr>
          <p:nvPr>
            <p:ph idx="1"/>
          </p:nvPr>
        </p:nvSpPr>
        <p:spPr>
          <a:xfrm>
            <a:off x="381000" y="2438400"/>
            <a:ext cx="8458200" cy="3429000"/>
          </a:xfrm>
        </p:spPr>
        <p:txBody>
          <a:bodyPr/>
          <a:lstStyle/>
          <a:p>
            <a:pPr marL="0" indent="0">
              <a:buFontTx/>
              <a:buNone/>
            </a:pPr>
            <a:r>
              <a:rPr lang="en-US" dirty="0"/>
              <a:t>REEport</a:t>
            </a:r>
            <a:r>
              <a:rPr lang="en-US" dirty="0" smtClean="0"/>
              <a:t>: </a:t>
            </a:r>
            <a:r>
              <a:rPr lang="en-US" dirty="0" smtClean="0">
                <a:hlinkClick r:id="rId3"/>
              </a:rPr>
              <a:t>http</a:t>
            </a:r>
            <a:r>
              <a:rPr lang="en-US" dirty="0">
                <a:hlinkClick r:id="rId3"/>
              </a:rPr>
              <a:t>://</a:t>
            </a:r>
            <a:r>
              <a:rPr lang="en-US" dirty="0" smtClean="0">
                <a:hlinkClick r:id="rId3"/>
              </a:rPr>
              <a:t>nifa.usda.gov/tool/reeport</a:t>
            </a:r>
            <a:endParaRPr lang="en-US" dirty="0" smtClean="0"/>
          </a:p>
          <a:p>
            <a:pPr marL="0" indent="0">
              <a:buFontTx/>
              <a:buNone/>
            </a:pPr>
            <a:endParaRPr lang="en-US" dirty="0" smtClean="0"/>
          </a:p>
          <a:p>
            <a:pPr marL="0" indent="0">
              <a:buFontTx/>
              <a:buNone/>
            </a:pPr>
            <a:r>
              <a:rPr lang="en-US" dirty="0"/>
              <a:t>POW: </a:t>
            </a:r>
            <a:r>
              <a:rPr lang="en-US" dirty="0">
                <a:hlinkClick r:id="rId4"/>
              </a:rPr>
              <a:t>http://</a:t>
            </a:r>
            <a:r>
              <a:rPr lang="en-US" dirty="0" smtClean="0">
                <a:hlinkClick r:id="rId4"/>
              </a:rPr>
              <a:t>nifa.usda.gov/tool/pow</a:t>
            </a:r>
            <a:endParaRPr lang="en-US" dirty="0" smtClean="0"/>
          </a:p>
          <a:p>
            <a:pPr marL="0" indent="0">
              <a:buFontTx/>
              <a:buNone/>
            </a:pPr>
            <a:endParaRPr lang="en-US" dirty="0" smtClean="0"/>
          </a:p>
          <a:p>
            <a:pPr marL="0" indent="0">
              <a:buFontTx/>
              <a:buNone/>
            </a:pPr>
            <a:r>
              <a:rPr lang="en-US" dirty="0" smtClean="0"/>
              <a:t>Questions?  Issues? Send emails to: </a:t>
            </a:r>
            <a:r>
              <a:rPr lang="en-US" dirty="0" smtClean="0">
                <a:hlinkClick r:id="rId5"/>
              </a:rPr>
              <a:t>electronic@nifa.usda.gov</a:t>
            </a:r>
            <a:endParaRPr lang="en-US" dirty="0" smtClean="0"/>
          </a:p>
          <a:p>
            <a:pPr marL="0" indent="0">
              <a:buFontTx/>
              <a:buNone/>
            </a:pPr>
            <a:endParaRPr lang="en-US" dirty="0" smtClean="0"/>
          </a:p>
          <a:p>
            <a:pPr marL="0" indent="0">
              <a:buFontTx/>
              <a:buNone/>
            </a:pPr>
            <a:endParaRPr lang="en-US" b="1" dirty="0" smtClean="0"/>
          </a:p>
        </p:txBody>
      </p:sp>
    </p:spTree>
    <p:extLst>
      <p:ext uri="{BB962C8B-B14F-4D97-AF65-F5344CB8AC3E}">
        <p14:creationId xmlns:p14="http://schemas.microsoft.com/office/powerpoint/2010/main" val="20825375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3505200"/>
          </a:xfrm>
        </p:spPr>
        <p:txBody>
          <a:bodyPr/>
          <a:lstStyle/>
          <a:p>
            <a:r>
              <a:rPr lang="en-US" dirty="0" smtClean="0">
                <a:solidFill>
                  <a:schemeClr val="tx1"/>
                </a:solidFill>
              </a:rPr>
              <a:t>Leadership Management Dashboard and the </a:t>
            </a:r>
            <a:br>
              <a:rPr lang="en-US" dirty="0" smtClean="0">
                <a:solidFill>
                  <a:schemeClr val="tx1"/>
                </a:solidFill>
              </a:rPr>
            </a:br>
            <a:r>
              <a:rPr lang="en-US" dirty="0" smtClean="0">
                <a:solidFill>
                  <a:schemeClr val="tx1"/>
                </a:solidFill>
              </a:rPr>
              <a:t>NIFA Data Gateway</a:t>
            </a:r>
            <a:endParaRPr lang="en-US" dirty="0">
              <a:solidFill>
                <a:schemeClr val="tx1"/>
              </a:solidFill>
            </a:endParaRPr>
          </a:p>
        </p:txBody>
      </p:sp>
    </p:spTree>
    <p:extLst>
      <p:ext uri="{BB962C8B-B14F-4D97-AF65-F5344CB8AC3E}">
        <p14:creationId xmlns:p14="http://schemas.microsoft.com/office/powerpoint/2010/main" val="35958966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95400"/>
            <a:ext cx="7772400" cy="1219200"/>
          </a:xfrm>
        </p:spPr>
        <p:txBody>
          <a:bodyPr/>
          <a:lstStyle/>
          <a:p>
            <a:pPr>
              <a:spcBef>
                <a:spcPts val="0"/>
              </a:spcBef>
              <a:spcAft>
                <a:spcPts val="0"/>
              </a:spcAft>
            </a:pPr>
            <a:r>
              <a:rPr lang="en-US" dirty="0" smtClean="0">
                <a:solidFill>
                  <a:srgbClr val="000000"/>
                </a:solidFill>
              </a:rPr>
              <a:t>STATUS UPDATE</a:t>
            </a:r>
            <a:r>
              <a:rPr lang="en-US" sz="3600" dirty="0">
                <a:latin typeface="Times New Roman"/>
                <a:ea typeface="Times New Roman"/>
              </a:rPr>
              <a:t/>
            </a:r>
            <a:br>
              <a:rPr lang="en-US" sz="3600" dirty="0">
                <a:latin typeface="Times New Roman"/>
                <a:ea typeface="Times New Roman"/>
              </a:rPr>
            </a:br>
            <a:endParaRPr lang="en-US" dirty="0"/>
          </a:p>
        </p:txBody>
      </p:sp>
      <p:sp>
        <p:nvSpPr>
          <p:cNvPr id="3" name="Content Placeholder 2"/>
          <p:cNvSpPr>
            <a:spLocks noGrp="1"/>
          </p:cNvSpPr>
          <p:nvPr>
            <p:ph idx="1"/>
          </p:nvPr>
        </p:nvSpPr>
        <p:spPr>
          <a:xfrm>
            <a:off x="685800" y="2000250"/>
            <a:ext cx="7772400" cy="4552950"/>
          </a:xfrm>
        </p:spPr>
        <p:txBody>
          <a:bodyPr/>
          <a:lstStyle/>
          <a:p>
            <a:r>
              <a:rPr lang="en-US" dirty="0" smtClean="0"/>
              <a:t>2014 Data should be available Oct. 15</a:t>
            </a:r>
            <a:r>
              <a:rPr lang="en-US" baseline="30000" dirty="0" smtClean="0"/>
              <a:t>th</a:t>
            </a:r>
            <a:r>
              <a:rPr lang="en-US" dirty="0" smtClean="0"/>
              <a:t>. </a:t>
            </a:r>
          </a:p>
          <a:p>
            <a:r>
              <a:rPr lang="en-US" dirty="0" smtClean="0"/>
              <a:t>NIFA Data Gateway Website launched to improve transparency</a:t>
            </a:r>
          </a:p>
          <a:p>
            <a:r>
              <a:rPr lang="en-US" dirty="0" smtClean="0"/>
              <a:t>Enterprise Search uses the same technology as LMD</a:t>
            </a:r>
          </a:p>
          <a:p>
            <a:r>
              <a:rPr lang="en-US" dirty="0"/>
              <a:t>Contact u</a:t>
            </a:r>
            <a:r>
              <a:rPr lang="en-US" dirty="0" smtClean="0"/>
              <a:t>s:</a:t>
            </a:r>
            <a:r>
              <a:rPr lang="en-US" dirty="0"/>
              <a:t> </a:t>
            </a:r>
            <a:r>
              <a:rPr lang="en-US" dirty="0" smtClean="0">
                <a:hlinkClick r:id="rId3"/>
              </a:rPr>
              <a:t>electronic@nifa.usda.gov</a:t>
            </a:r>
            <a:r>
              <a:rPr lang="en-US" dirty="0" smtClean="0"/>
              <a:t> </a:t>
            </a:r>
            <a:endParaRPr lang="en-US" dirty="0"/>
          </a:p>
          <a:p>
            <a:r>
              <a:rPr lang="en-US" dirty="0" smtClean="0"/>
              <a:t>Support and feedback:  </a:t>
            </a:r>
            <a:r>
              <a:rPr lang="en-US" dirty="0" smtClean="0">
                <a:hlinkClick r:id="rId4"/>
              </a:rPr>
              <a:t>lfortis@nifa.usda.gov</a:t>
            </a:r>
            <a:r>
              <a:rPr lang="en-US" dirty="0" smtClean="0"/>
              <a:t> </a:t>
            </a:r>
            <a:endParaRPr lang="en-US" dirty="0"/>
          </a:p>
        </p:txBody>
      </p:sp>
    </p:spTree>
    <p:extLst>
      <p:ext uri="{BB962C8B-B14F-4D97-AF65-F5344CB8AC3E}">
        <p14:creationId xmlns:p14="http://schemas.microsoft.com/office/powerpoint/2010/main" val="1110442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457200" y="838200"/>
            <a:ext cx="8382000" cy="5105400"/>
          </a:xfrm>
        </p:spPr>
        <p:txBody>
          <a:bodyPr/>
          <a:lstStyle/>
          <a:p>
            <a:endParaRPr lang="en-US" sz="2400" b="1" dirty="0" smtClean="0"/>
          </a:p>
          <a:p>
            <a:pPr marL="0" indent="0">
              <a:buNone/>
            </a:pP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endParaRPr lang="en-US" sz="1400" dirty="0" smtClean="0"/>
          </a:p>
        </p:txBody>
      </p:sp>
      <p:pic>
        <p:nvPicPr>
          <p:cNvPr id="6" name="Picture 5"/>
          <p:cNvPicPr>
            <a:picLocks noChangeAspect="1"/>
          </p:cNvPicPr>
          <p:nvPr/>
        </p:nvPicPr>
        <p:blipFill>
          <a:blip r:embed="rId3"/>
          <a:stretch>
            <a:fillRect/>
          </a:stretch>
        </p:blipFill>
        <p:spPr>
          <a:xfrm>
            <a:off x="207457" y="1173878"/>
            <a:ext cx="8881485" cy="5646022"/>
          </a:xfrm>
          <a:prstGeom prst="rect">
            <a:avLst/>
          </a:prstGeom>
        </p:spPr>
      </p:pic>
      <p:sp>
        <p:nvSpPr>
          <p:cNvPr id="7" name="Oval 6"/>
          <p:cNvSpPr/>
          <p:nvPr/>
        </p:nvSpPr>
        <p:spPr bwMode="auto">
          <a:xfrm>
            <a:off x="6477000" y="5181600"/>
            <a:ext cx="2362200" cy="1295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a typeface="ＭＳ Ｐゴシック" pitchFamily="112" charset="-128"/>
            </a:endParaRPr>
          </a:p>
        </p:txBody>
      </p:sp>
    </p:spTree>
    <p:extLst>
      <p:ext uri="{BB962C8B-B14F-4D97-AF65-F5344CB8AC3E}">
        <p14:creationId xmlns:p14="http://schemas.microsoft.com/office/powerpoint/2010/main" val="3610855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429631" y="1066800"/>
            <a:ext cx="8047619" cy="5314286"/>
          </a:xfrm>
          <a:prstGeom prst="rect">
            <a:avLst/>
          </a:prstGeom>
        </p:spPr>
      </p:pic>
    </p:spTree>
    <p:extLst>
      <p:ext uri="{BB962C8B-B14F-4D97-AF65-F5344CB8AC3E}">
        <p14:creationId xmlns:p14="http://schemas.microsoft.com/office/powerpoint/2010/main" val="3234496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1066800"/>
            <a:ext cx="7772400" cy="4876800"/>
          </a:xfrm>
        </p:spPr>
        <p:txBody>
          <a:bodyPr/>
          <a:lstStyle/>
          <a:p>
            <a:r>
              <a:rPr lang="en-US" sz="2400" dirty="0"/>
              <a:t/>
            </a:r>
            <a:br>
              <a:rPr lang="en-US" sz="2400" dirty="0"/>
            </a:br>
            <a:r>
              <a:rPr lang="en-US" sz="2400" b="1" dirty="0" smtClean="0"/>
              <a:t>Uniform </a:t>
            </a:r>
            <a:r>
              <a:rPr lang="en-US" sz="2400" b="1" dirty="0"/>
              <a:t>Guidance</a:t>
            </a:r>
            <a:r>
              <a:rPr lang="en-US" sz="2400" dirty="0"/>
              <a:t/>
            </a:r>
            <a:br>
              <a:rPr lang="en-US" sz="2400" dirty="0"/>
            </a:br>
            <a:r>
              <a:rPr lang="en-US" sz="2400" dirty="0"/>
              <a:t>&amp;</a:t>
            </a:r>
            <a:br>
              <a:rPr lang="en-US" sz="2400" dirty="0"/>
            </a:br>
            <a:r>
              <a:rPr lang="en-US" sz="2400" b="1" dirty="0"/>
              <a:t>NIFA Federal Assistance Policy Guide</a:t>
            </a:r>
            <a:r>
              <a:rPr lang="en-US" dirty="0"/>
              <a:t/>
            </a:r>
            <a:br>
              <a:rPr lang="en-US" dirty="0"/>
            </a:br>
            <a:endParaRPr lang="en-US" dirty="0"/>
          </a:p>
        </p:txBody>
      </p:sp>
    </p:spTree>
    <p:extLst>
      <p:ext uri="{BB962C8B-B14F-4D97-AF65-F5344CB8AC3E}">
        <p14:creationId xmlns:p14="http://schemas.microsoft.com/office/powerpoint/2010/main" val="33351492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72000" y="1038950"/>
            <a:ext cx="7000000" cy="5800000"/>
          </a:xfrm>
          <a:prstGeom prst="rect">
            <a:avLst/>
          </a:prstGeom>
        </p:spPr>
      </p:pic>
    </p:spTree>
    <p:extLst>
      <p:ext uri="{BB962C8B-B14F-4D97-AF65-F5344CB8AC3E}">
        <p14:creationId xmlns:p14="http://schemas.microsoft.com/office/powerpoint/2010/main" val="24177302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90600" y="1371600"/>
            <a:ext cx="2095238" cy="1952381"/>
          </a:xfrm>
          <a:prstGeom prst="rect">
            <a:avLst/>
          </a:prstGeom>
        </p:spPr>
      </p:pic>
      <p:pic>
        <p:nvPicPr>
          <p:cNvPr id="6" name="Picture 5"/>
          <p:cNvPicPr>
            <a:picLocks noChangeAspect="1"/>
          </p:cNvPicPr>
          <p:nvPr/>
        </p:nvPicPr>
        <p:blipFill>
          <a:blip r:embed="rId4"/>
          <a:stretch>
            <a:fillRect/>
          </a:stretch>
        </p:blipFill>
        <p:spPr>
          <a:xfrm>
            <a:off x="3429000" y="1352843"/>
            <a:ext cx="2095238" cy="2133333"/>
          </a:xfrm>
          <a:prstGeom prst="rect">
            <a:avLst/>
          </a:prstGeom>
        </p:spPr>
      </p:pic>
      <p:pic>
        <p:nvPicPr>
          <p:cNvPr id="7" name="Picture 6"/>
          <p:cNvPicPr>
            <a:picLocks noChangeAspect="1"/>
          </p:cNvPicPr>
          <p:nvPr/>
        </p:nvPicPr>
        <p:blipFill>
          <a:blip r:embed="rId5"/>
          <a:stretch>
            <a:fillRect/>
          </a:stretch>
        </p:blipFill>
        <p:spPr>
          <a:xfrm>
            <a:off x="5867400" y="1195699"/>
            <a:ext cx="1942857" cy="2447619"/>
          </a:xfrm>
          <a:prstGeom prst="rect">
            <a:avLst/>
          </a:prstGeom>
        </p:spPr>
      </p:pic>
      <p:pic>
        <p:nvPicPr>
          <p:cNvPr id="3" name="Picture 2"/>
          <p:cNvPicPr>
            <a:picLocks noChangeAspect="1"/>
          </p:cNvPicPr>
          <p:nvPr/>
        </p:nvPicPr>
        <p:blipFill>
          <a:blip r:embed="rId6"/>
          <a:stretch>
            <a:fillRect/>
          </a:stretch>
        </p:blipFill>
        <p:spPr>
          <a:xfrm>
            <a:off x="1057269" y="4038600"/>
            <a:ext cx="2047619" cy="2361905"/>
          </a:xfrm>
          <a:prstGeom prst="rect">
            <a:avLst/>
          </a:prstGeom>
        </p:spPr>
      </p:pic>
      <p:pic>
        <p:nvPicPr>
          <p:cNvPr id="10" name="Picture 9"/>
          <p:cNvPicPr>
            <a:picLocks noChangeAspect="1"/>
          </p:cNvPicPr>
          <p:nvPr/>
        </p:nvPicPr>
        <p:blipFill>
          <a:blip r:embed="rId7"/>
          <a:stretch>
            <a:fillRect/>
          </a:stretch>
        </p:blipFill>
        <p:spPr>
          <a:xfrm>
            <a:off x="3481381" y="4057647"/>
            <a:ext cx="1990476" cy="2323809"/>
          </a:xfrm>
          <a:prstGeom prst="rect">
            <a:avLst/>
          </a:prstGeom>
        </p:spPr>
      </p:pic>
      <p:pic>
        <p:nvPicPr>
          <p:cNvPr id="11" name="Picture 10"/>
          <p:cNvPicPr>
            <a:picLocks noChangeAspect="1"/>
          </p:cNvPicPr>
          <p:nvPr/>
        </p:nvPicPr>
        <p:blipFill>
          <a:blip r:embed="rId8"/>
          <a:stretch>
            <a:fillRect/>
          </a:stretch>
        </p:blipFill>
        <p:spPr>
          <a:xfrm>
            <a:off x="5772162" y="4095743"/>
            <a:ext cx="2038095" cy="2304762"/>
          </a:xfrm>
          <a:prstGeom prst="rect">
            <a:avLst/>
          </a:prstGeom>
        </p:spPr>
      </p:pic>
    </p:spTree>
    <p:extLst>
      <p:ext uri="{BB962C8B-B14F-4D97-AF65-F5344CB8AC3E}">
        <p14:creationId xmlns:p14="http://schemas.microsoft.com/office/powerpoint/2010/main" val="34195208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438400"/>
          </a:xfrm>
        </p:spPr>
        <p:txBody>
          <a:bodyPr/>
          <a:lstStyle/>
          <a:p>
            <a:r>
              <a:rPr lang="en-US" sz="3600" dirty="0" smtClean="0"/>
              <a:t/>
            </a:r>
            <a:br>
              <a:rPr lang="en-US" sz="3600" dirty="0" smtClean="0"/>
            </a:br>
            <a:r>
              <a:rPr lang="en-US" sz="3600" dirty="0" smtClean="0"/>
              <a:t>Site Visits/Desk Audits</a:t>
            </a:r>
            <a:br>
              <a:rPr lang="en-US" sz="3600" dirty="0" smtClean="0"/>
            </a:br>
            <a:r>
              <a:rPr lang="en-US" sz="3600" dirty="0" smtClean="0"/>
              <a:t>and T&amp;E Reporting Requirements (</a:t>
            </a:r>
            <a:r>
              <a:rPr lang="en-US" sz="3600" dirty="0"/>
              <a:t>CFR </a:t>
            </a:r>
            <a:r>
              <a:rPr lang="en-US" sz="3600" dirty="0" smtClean="0"/>
              <a:t>200.430)</a:t>
            </a:r>
            <a:r>
              <a:rPr lang="en-US" sz="4000" dirty="0"/>
              <a:t/>
            </a:r>
            <a:br>
              <a:rPr lang="en-US" sz="4000" dirty="0"/>
            </a:br>
            <a:endParaRPr lang="en-US" sz="4000" dirty="0"/>
          </a:p>
        </p:txBody>
      </p:sp>
      <p:sp>
        <p:nvSpPr>
          <p:cNvPr id="3" name="Content Placeholder 2"/>
          <p:cNvSpPr>
            <a:spLocks noGrp="1"/>
          </p:cNvSpPr>
          <p:nvPr>
            <p:ph idx="1"/>
          </p:nvPr>
        </p:nvSpPr>
        <p:spPr>
          <a:xfrm>
            <a:off x="685800" y="4572000"/>
            <a:ext cx="7772400" cy="1066800"/>
          </a:xfrm>
        </p:spPr>
        <p:txBody>
          <a:bodyPr/>
          <a:lstStyle/>
          <a:p>
            <a:pPr marL="0" indent="0" algn="ctr">
              <a:buNone/>
            </a:pPr>
            <a:r>
              <a:rPr lang="en-US" dirty="0" smtClean="0"/>
              <a:t>Policy and Oversight Division</a:t>
            </a:r>
            <a:endParaRPr lang="en-US" dirty="0"/>
          </a:p>
        </p:txBody>
      </p:sp>
    </p:spTree>
    <p:extLst>
      <p:ext uri="{BB962C8B-B14F-4D97-AF65-F5344CB8AC3E}">
        <p14:creationId xmlns:p14="http://schemas.microsoft.com/office/powerpoint/2010/main" val="30603187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914400"/>
          </a:xfrm>
        </p:spPr>
        <p:txBody>
          <a:bodyPr/>
          <a:lstStyle/>
          <a:p>
            <a:r>
              <a:rPr lang="en-US" sz="4000" dirty="0" smtClean="0"/>
              <a:t>Site Visit/Desk Audit Objectives</a:t>
            </a:r>
            <a:endParaRPr lang="en-US" sz="4000" dirty="0"/>
          </a:p>
        </p:txBody>
      </p:sp>
      <p:sp>
        <p:nvSpPr>
          <p:cNvPr id="3" name="Content Placeholder 2"/>
          <p:cNvSpPr>
            <a:spLocks noGrp="1"/>
          </p:cNvSpPr>
          <p:nvPr>
            <p:ph idx="1"/>
          </p:nvPr>
        </p:nvSpPr>
        <p:spPr>
          <a:xfrm>
            <a:off x="685800" y="1752600"/>
            <a:ext cx="7772400" cy="4343400"/>
          </a:xfrm>
        </p:spPr>
        <p:txBody>
          <a:bodyPr/>
          <a:lstStyle/>
          <a:p>
            <a:r>
              <a:rPr lang="en-US" sz="1800" dirty="0" smtClean="0"/>
              <a:t>NIFA site </a:t>
            </a:r>
            <a:r>
              <a:rPr lang="en-US" sz="1800" dirty="0"/>
              <a:t>visits/desk audits </a:t>
            </a:r>
            <a:r>
              <a:rPr lang="en-US" sz="1800" dirty="0" smtClean="0"/>
              <a:t>fulfill requirements of </a:t>
            </a:r>
            <a:r>
              <a:rPr lang="en-US" sz="1800" dirty="0"/>
              <a:t>the Improper Payments Information Act of 2002 (IPIA).</a:t>
            </a:r>
          </a:p>
          <a:p>
            <a:pPr marL="0" indent="0">
              <a:buNone/>
            </a:pPr>
            <a:endParaRPr lang="en-US" sz="1800" dirty="0"/>
          </a:p>
          <a:p>
            <a:r>
              <a:rPr lang="en-US" sz="1800" dirty="0" smtClean="0"/>
              <a:t>Office of Management and Budget (OMB) defines an </a:t>
            </a:r>
            <a:r>
              <a:rPr lang="en-US" sz="1800" dirty="0"/>
              <a:t>Improper Payment </a:t>
            </a:r>
            <a:r>
              <a:rPr lang="en-US" sz="1800" dirty="0" smtClean="0"/>
              <a:t>as </a:t>
            </a:r>
            <a:r>
              <a:rPr lang="en-US" sz="1800" dirty="0"/>
              <a:t>a</a:t>
            </a:r>
          </a:p>
          <a:p>
            <a:pPr lvl="1">
              <a:buFont typeface="Courier New" panose="02070309020205020404" pitchFamily="49" charset="0"/>
              <a:buChar char="o"/>
            </a:pPr>
            <a:r>
              <a:rPr lang="en-US" sz="1600" dirty="0"/>
              <a:t>Payment that should not have been made or made in an incorrect amount </a:t>
            </a:r>
          </a:p>
          <a:p>
            <a:pPr marL="742950" lvl="3" indent="-285750">
              <a:buFont typeface="Courier New" panose="02070309020205020404" pitchFamily="49" charset="0"/>
              <a:buChar char="o"/>
            </a:pPr>
            <a:r>
              <a:rPr lang="en-US" sz="1600" dirty="0"/>
              <a:t>Payment for goods or services not </a:t>
            </a:r>
            <a:r>
              <a:rPr lang="en-US" sz="1600" dirty="0" smtClean="0"/>
              <a:t>received</a:t>
            </a:r>
          </a:p>
          <a:p>
            <a:pPr marL="742950" lvl="3" indent="-285750">
              <a:buFont typeface="Courier New" panose="02070309020205020404" pitchFamily="49" charset="0"/>
              <a:buChar char="o"/>
            </a:pPr>
            <a:r>
              <a:rPr lang="en-US" sz="1800" dirty="0" smtClean="0">
                <a:cs typeface="Arial" charset="0"/>
              </a:rPr>
              <a:t>Financial transactions </a:t>
            </a:r>
            <a:r>
              <a:rPr lang="en-US" sz="1800" dirty="0">
                <a:cs typeface="Arial" charset="0"/>
              </a:rPr>
              <a:t>with insufficient or missing </a:t>
            </a:r>
            <a:r>
              <a:rPr lang="en-US" sz="1800" dirty="0" smtClean="0">
                <a:cs typeface="Arial" charset="0"/>
              </a:rPr>
              <a:t>documentation</a:t>
            </a:r>
            <a:endParaRPr lang="en-US" sz="800" dirty="0">
              <a:cs typeface="Arial" charset="0"/>
            </a:endParaRPr>
          </a:p>
          <a:p>
            <a:pPr lvl="2">
              <a:buFont typeface="Arial" panose="020B0604020202020204" pitchFamily="34" charset="0"/>
              <a:buChar char="•"/>
            </a:pPr>
            <a:r>
              <a:rPr lang="en-US" sz="1600" dirty="0">
                <a:cs typeface="Arial" charset="0"/>
              </a:rPr>
              <a:t>The entire amount of an unsupported transaction is considered improper.</a:t>
            </a:r>
          </a:p>
          <a:p>
            <a:pPr lvl="1"/>
            <a:endParaRPr lang="en-US" sz="1200" dirty="0">
              <a:cs typeface="Arial" charset="0"/>
            </a:endParaRPr>
          </a:p>
          <a:p>
            <a:r>
              <a:rPr lang="en-US" sz="1800" dirty="0" smtClean="0"/>
              <a:t>To meet the objectives, NIFA performs a comprehensive review of financial </a:t>
            </a:r>
            <a:r>
              <a:rPr lang="en-US" sz="1800" dirty="0"/>
              <a:t>activity </a:t>
            </a:r>
            <a:r>
              <a:rPr lang="en-US" sz="1800" dirty="0" smtClean="0"/>
              <a:t>and project </a:t>
            </a:r>
            <a:r>
              <a:rPr lang="en-US" sz="1800" dirty="0"/>
              <a:t>performance.</a:t>
            </a:r>
          </a:p>
          <a:p>
            <a:endParaRPr lang="en-US" dirty="0"/>
          </a:p>
        </p:txBody>
      </p:sp>
    </p:spTree>
    <p:extLst>
      <p:ext uri="{BB962C8B-B14F-4D97-AF65-F5344CB8AC3E}">
        <p14:creationId xmlns:p14="http://schemas.microsoft.com/office/powerpoint/2010/main" val="24782951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dirty="0" smtClean="0"/>
              <a:t>Selection Process</a:t>
            </a:r>
            <a:endParaRPr lang="en-US" dirty="0"/>
          </a:p>
        </p:txBody>
      </p:sp>
      <p:sp>
        <p:nvSpPr>
          <p:cNvPr id="3" name="Content Placeholder 2"/>
          <p:cNvSpPr>
            <a:spLocks noGrp="1"/>
          </p:cNvSpPr>
          <p:nvPr>
            <p:ph idx="1"/>
          </p:nvPr>
        </p:nvSpPr>
        <p:spPr>
          <a:xfrm>
            <a:off x="685800" y="1447800"/>
            <a:ext cx="7772400" cy="5029200"/>
          </a:xfrm>
        </p:spPr>
        <p:txBody>
          <a:bodyPr/>
          <a:lstStyle/>
          <a:p>
            <a:pPr>
              <a:lnSpc>
                <a:spcPct val="200000"/>
              </a:lnSpc>
              <a:buFont typeface="Arial" panose="020B0604020202020204" pitchFamily="34" charset="0"/>
              <a:buChar char="•"/>
            </a:pPr>
            <a:r>
              <a:rPr lang="en-US" sz="2000" dirty="0" smtClean="0"/>
              <a:t>NIFA’s POD conducts </a:t>
            </a:r>
            <a:r>
              <a:rPr lang="en-US" sz="2000" dirty="0"/>
              <a:t>6 </a:t>
            </a:r>
            <a:r>
              <a:rPr lang="en-US" sz="2000" dirty="0" smtClean="0"/>
              <a:t>audits </a:t>
            </a:r>
            <a:r>
              <a:rPr lang="en-US" sz="2000" dirty="0"/>
              <a:t>annually</a:t>
            </a:r>
            <a:endParaRPr lang="en-US" sz="1800" dirty="0"/>
          </a:p>
          <a:p>
            <a:pPr lvl="1">
              <a:buFont typeface="Courier New" panose="02070309020205020404" pitchFamily="49" charset="0"/>
              <a:buChar char="o"/>
            </a:pPr>
            <a:r>
              <a:rPr lang="en-US" sz="1800" dirty="0"/>
              <a:t>3 Site Visits</a:t>
            </a:r>
          </a:p>
          <a:p>
            <a:pPr lvl="1">
              <a:buFont typeface="Courier New" panose="02070309020205020404" pitchFamily="49" charset="0"/>
              <a:buChar char="o"/>
            </a:pPr>
            <a:r>
              <a:rPr lang="en-US" sz="1800" dirty="0"/>
              <a:t>3 Desk Audits</a:t>
            </a:r>
          </a:p>
          <a:p>
            <a:pPr>
              <a:lnSpc>
                <a:spcPct val="200000"/>
              </a:lnSpc>
              <a:buFont typeface="Arial" panose="020B0604020202020204" pitchFamily="34" charset="0"/>
              <a:buChar char="•"/>
            </a:pPr>
            <a:r>
              <a:rPr lang="en-US" sz="2000" dirty="0"/>
              <a:t>Factors in the selection </a:t>
            </a:r>
            <a:r>
              <a:rPr lang="en-US" sz="2000" dirty="0" smtClean="0"/>
              <a:t>process include</a:t>
            </a:r>
            <a:endParaRPr lang="en-US" sz="2000" dirty="0"/>
          </a:p>
          <a:p>
            <a:pPr lvl="1">
              <a:buFont typeface="Courier New" panose="02070309020205020404" pitchFamily="49" charset="0"/>
              <a:buChar char="o"/>
            </a:pPr>
            <a:r>
              <a:rPr lang="en-US" sz="1800" dirty="0"/>
              <a:t>No previous </a:t>
            </a:r>
            <a:r>
              <a:rPr lang="en-US" sz="1800" dirty="0" smtClean="0"/>
              <a:t>NIFA audits</a:t>
            </a:r>
            <a:endParaRPr lang="en-US" sz="1800" dirty="0"/>
          </a:p>
          <a:p>
            <a:pPr lvl="1">
              <a:buFont typeface="Courier New" panose="02070309020205020404" pitchFamily="49" charset="0"/>
              <a:buChar char="o"/>
            </a:pPr>
            <a:r>
              <a:rPr lang="en-US" sz="1800" dirty="0" smtClean="0"/>
              <a:t>Amount </a:t>
            </a:r>
            <a:r>
              <a:rPr lang="en-US" sz="1800" dirty="0"/>
              <a:t>of annual funding</a:t>
            </a:r>
          </a:p>
          <a:p>
            <a:pPr lvl="1">
              <a:buFont typeface="Courier New" panose="02070309020205020404" pitchFamily="49" charset="0"/>
              <a:buChar char="o"/>
            </a:pPr>
            <a:r>
              <a:rPr lang="en-US" sz="1800" dirty="0" smtClean="0"/>
              <a:t>Request </a:t>
            </a:r>
            <a:r>
              <a:rPr lang="en-US" sz="1800" dirty="0"/>
              <a:t>from </a:t>
            </a:r>
            <a:r>
              <a:rPr lang="en-US" sz="1800" dirty="0" smtClean="0"/>
              <a:t>a National </a:t>
            </a:r>
            <a:r>
              <a:rPr lang="en-US" sz="1800" dirty="0"/>
              <a:t>Program Leader or Awards Management Division </a:t>
            </a:r>
          </a:p>
          <a:p>
            <a:pPr lvl="1">
              <a:buFont typeface="Courier New" panose="02070309020205020404" pitchFamily="49" charset="0"/>
              <a:buChar char="o"/>
            </a:pPr>
            <a:r>
              <a:rPr lang="en-US" sz="1800" dirty="0" smtClean="0"/>
              <a:t>Significant/unresolved </a:t>
            </a:r>
            <a:r>
              <a:rPr lang="en-US" sz="1800" dirty="0"/>
              <a:t>A-133 audit findings</a:t>
            </a:r>
          </a:p>
          <a:p>
            <a:pPr lvl="1">
              <a:buFont typeface="Courier New" panose="02070309020205020404" pitchFamily="49" charset="0"/>
              <a:buChar char="o"/>
            </a:pPr>
            <a:r>
              <a:rPr lang="en-US" sz="1800" dirty="0"/>
              <a:t>OIG Hotline </a:t>
            </a:r>
            <a:r>
              <a:rPr lang="en-US" sz="1800" dirty="0" smtClean="0"/>
              <a:t>Complaint</a:t>
            </a:r>
            <a:endParaRPr lang="en-US" dirty="0"/>
          </a:p>
        </p:txBody>
      </p:sp>
    </p:spTree>
    <p:extLst>
      <p:ext uri="{BB962C8B-B14F-4D97-AF65-F5344CB8AC3E}">
        <p14:creationId xmlns:p14="http://schemas.microsoft.com/office/powerpoint/2010/main" val="6916150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762000"/>
          </a:xfrm>
        </p:spPr>
        <p:txBody>
          <a:bodyPr/>
          <a:lstStyle/>
          <a:p>
            <a:r>
              <a:rPr lang="en-US" dirty="0"/>
              <a:t>Site </a:t>
            </a:r>
            <a:r>
              <a:rPr lang="en-US" dirty="0" smtClean="0"/>
              <a:t>Visit </a:t>
            </a:r>
            <a:r>
              <a:rPr lang="en-US" dirty="0"/>
              <a:t>vs. Desk </a:t>
            </a:r>
            <a:r>
              <a:rPr lang="en-US" dirty="0" smtClean="0"/>
              <a:t>Audit</a:t>
            </a:r>
            <a:endParaRPr lang="en-US" dirty="0"/>
          </a:p>
        </p:txBody>
      </p:sp>
      <p:sp>
        <p:nvSpPr>
          <p:cNvPr id="3" name="Content Placeholder 2"/>
          <p:cNvSpPr>
            <a:spLocks noGrp="1"/>
          </p:cNvSpPr>
          <p:nvPr>
            <p:ph idx="1"/>
          </p:nvPr>
        </p:nvSpPr>
        <p:spPr>
          <a:xfrm>
            <a:off x="685800" y="1524000"/>
            <a:ext cx="7772400" cy="4572000"/>
          </a:xfrm>
        </p:spPr>
        <p:txBody>
          <a:bodyPr/>
          <a:lstStyle/>
          <a:p>
            <a:pPr marL="0" indent="0">
              <a:buNone/>
            </a:pPr>
            <a:r>
              <a:rPr lang="en-US" sz="1800" dirty="0"/>
              <a:t>Site </a:t>
            </a:r>
            <a:r>
              <a:rPr lang="en-US" sz="1800" dirty="0" smtClean="0"/>
              <a:t>Visits/Desk </a:t>
            </a:r>
            <a:r>
              <a:rPr lang="en-US" sz="1800" dirty="0"/>
              <a:t>Audits are </a:t>
            </a:r>
            <a:r>
              <a:rPr lang="en-US" sz="1800" dirty="0" smtClean="0"/>
              <a:t>performed </a:t>
            </a:r>
            <a:r>
              <a:rPr lang="en-US" sz="1800" dirty="0"/>
              <a:t>in 2 phases:</a:t>
            </a:r>
          </a:p>
          <a:p>
            <a:endParaRPr lang="en-US" sz="800" dirty="0"/>
          </a:p>
          <a:p>
            <a:pPr lvl="1">
              <a:buFont typeface="Courier New" panose="02070309020205020404" pitchFamily="49" charset="0"/>
              <a:buChar char="o"/>
            </a:pPr>
            <a:r>
              <a:rPr lang="en-US" sz="1400" dirty="0"/>
              <a:t>Generally, 5-6 awards are selected for the </a:t>
            </a:r>
            <a:r>
              <a:rPr lang="en-US" sz="1400" dirty="0" smtClean="0"/>
              <a:t>review.</a:t>
            </a:r>
            <a:endParaRPr lang="en-US" sz="1400" dirty="0"/>
          </a:p>
          <a:p>
            <a:pPr lvl="1">
              <a:buFont typeface="Courier New" panose="02070309020205020404" pitchFamily="49" charset="0"/>
              <a:buChar char="o"/>
            </a:pPr>
            <a:r>
              <a:rPr lang="en-US" sz="1400" dirty="0" smtClean="0"/>
              <a:t>Phase 1 – review </a:t>
            </a:r>
            <a:r>
              <a:rPr lang="en-US" sz="1400" dirty="0"/>
              <a:t>of written policies/procedures, and General </a:t>
            </a:r>
            <a:r>
              <a:rPr lang="en-US" sz="1400" dirty="0" smtClean="0"/>
              <a:t>Ledger (GL) </a:t>
            </a:r>
            <a:r>
              <a:rPr lang="en-US" sz="1400" dirty="0"/>
              <a:t>details.</a:t>
            </a:r>
          </a:p>
          <a:p>
            <a:pPr lvl="1">
              <a:buFont typeface="Courier New" panose="02070309020205020404" pitchFamily="49" charset="0"/>
              <a:buChar char="o"/>
            </a:pPr>
            <a:r>
              <a:rPr lang="en-US" sz="1400" dirty="0" smtClean="0"/>
              <a:t>Phase 2 – review of </a:t>
            </a:r>
            <a:r>
              <a:rPr lang="en-US" sz="1400" dirty="0"/>
              <a:t>document support for </a:t>
            </a:r>
            <a:r>
              <a:rPr lang="en-US" sz="1400" dirty="0" smtClean="0"/>
              <a:t>select GL details.</a:t>
            </a:r>
          </a:p>
          <a:p>
            <a:pPr marL="0" indent="0">
              <a:buNone/>
            </a:pPr>
            <a:endParaRPr lang="en-US" sz="1400" dirty="0" smtClean="0"/>
          </a:p>
          <a:p>
            <a:pPr marL="0" indent="0">
              <a:buNone/>
            </a:pPr>
            <a:r>
              <a:rPr lang="en-US" sz="1800" dirty="0" smtClean="0"/>
              <a:t>Desk Audits</a:t>
            </a:r>
          </a:p>
          <a:p>
            <a:pPr marL="0" indent="0">
              <a:buNone/>
            </a:pPr>
            <a:endParaRPr lang="en-US" sz="800" dirty="0"/>
          </a:p>
          <a:p>
            <a:pPr lvl="1">
              <a:buFont typeface="Arial" panose="020B0604020202020204" pitchFamily="34" charset="0"/>
              <a:buChar char="•"/>
            </a:pPr>
            <a:r>
              <a:rPr lang="en-US" sz="1400" dirty="0" smtClean="0"/>
              <a:t>Documents and GL details are sent/emailed to NIFA headquarters.</a:t>
            </a:r>
          </a:p>
          <a:p>
            <a:pPr lvl="1">
              <a:buFont typeface="Arial" panose="020B0604020202020204" pitchFamily="34" charset="0"/>
              <a:buChar char="•"/>
            </a:pPr>
            <a:r>
              <a:rPr lang="en-US" sz="1400" dirty="0" smtClean="0"/>
              <a:t>Program performance is evaluated through Accomplishment Reports/NPL input.</a:t>
            </a:r>
            <a:endParaRPr lang="en-US" sz="1400" dirty="0"/>
          </a:p>
          <a:p>
            <a:pPr lvl="1">
              <a:buFont typeface="Arial" panose="020B0604020202020204" pitchFamily="34" charset="0"/>
              <a:buChar char="•"/>
            </a:pPr>
            <a:endParaRPr lang="en-US" sz="1400" dirty="0"/>
          </a:p>
          <a:p>
            <a:pPr marL="0" indent="0">
              <a:buNone/>
            </a:pPr>
            <a:r>
              <a:rPr lang="en-US" sz="1800" dirty="0" smtClean="0"/>
              <a:t>Site Visits</a:t>
            </a:r>
          </a:p>
          <a:p>
            <a:pPr marL="0" indent="0">
              <a:buNone/>
            </a:pPr>
            <a:endParaRPr lang="en-US" sz="800" dirty="0" smtClean="0"/>
          </a:p>
          <a:p>
            <a:pPr lvl="1">
              <a:buFont typeface="Arial" panose="020B0604020202020204" pitchFamily="34" charset="0"/>
              <a:buChar char="•"/>
            </a:pPr>
            <a:r>
              <a:rPr lang="en-US" sz="1400" dirty="0"/>
              <a:t>Site </a:t>
            </a:r>
            <a:r>
              <a:rPr lang="en-US" sz="1400" dirty="0" smtClean="0"/>
              <a:t>visit consists </a:t>
            </a:r>
            <a:r>
              <a:rPr lang="en-US" sz="1400" dirty="0"/>
              <a:t>primarily of meetings with key </a:t>
            </a:r>
            <a:r>
              <a:rPr lang="en-US" sz="1400" dirty="0" smtClean="0"/>
              <a:t>personnel, PDs </a:t>
            </a:r>
            <a:r>
              <a:rPr lang="en-US" sz="1400" dirty="0"/>
              <a:t>and facility </a:t>
            </a:r>
            <a:r>
              <a:rPr lang="en-US" sz="1400" dirty="0" smtClean="0"/>
              <a:t>touring.</a:t>
            </a:r>
            <a:endParaRPr lang="en-US" sz="1400" dirty="0"/>
          </a:p>
          <a:p>
            <a:pPr lvl="1">
              <a:buFont typeface="Arial" panose="020B0604020202020204" pitchFamily="34" charset="0"/>
              <a:buChar char="•"/>
            </a:pPr>
            <a:r>
              <a:rPr lang="en-US" sz="1400" dirty="0" smtClean="0"/>
              <a:t>Majority of document support is reviewed back at headquarters.</a:t>
            </a:r>
          </a:p>
          <a:p>
            <a:pPr lvl="1">
              <a:buFont typeface="Arial" panose="020B0604020202020204" pitchFamily="34" charset="0"/>
              <a:buChar char="•"/>
            </a:pPr>
            <a:r>
              <a:rPr lang="en-US" sz="1400" dirty="0" smtClean="0"/>
              <a:t>Great opportunity for grantees to showcase the great work being done with USDA/NIFA funding!</a:t>
            </a:r>
          </a:p>
          <a:p>
            <a:pPr marL="0" indent="0">
              <a:buNone/>
            </a:pPr>
            <a:endParaRPr lang="en-US" dirty="0"/>
          </a:p>
        </p:txBody>
      </p:sp>
    </p:spTree>
    <p:extLst>
      <p:ext uri="{BB962C8B-B14F-4D97-AF65-F5344CB8AC3E}">
        <p14:creationId xmlns:p14="http://schemas.microsoft.com/office/powerpoint/2010/main" val="27251260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762000"/>
          </a:xfrm>
        </p:spPr>
        <p:txBody>
          <a:bodyPr/>
          <a:lstStyle/>
          <a:p>
            <a:r>
              <a:rPr lang="en-US" sz="3600" dirty="0" smtClean="0"/>
              <a:t/>
            </a:r>
            <a:br>
              <a:rPr lang="en-US" sz="3600" dirty="0" smtClean="0"/>
            </a:br>
            <a:r>
              <a:rPr lang="en-US" sz="3600" dirty="0" smtClean="0"/>
              <a:t>T&amp;E Reporting Requirements</a:t>
            </a:r>
            <a:r>
              <a:rPr lang="en-US" dirty="0" smtClean="0"/>
              <a:t/>
            </a:r>
            <a:br>
              <a:rPr lang="en-US" dirty="0" smtClean="0"/>
            </a:br>
            <a:endParaRPr lang="en-US" dirty="0"/>
          </a:p>
        </p:txBody>
      </p:sp>
      <p:sp>
        <p:nvSpPr>
          <p:cNvPr id="3" name="Content Placeholder 2"/>
          <p:cNvSpPr>
            <a:spLocks noGrp="1"/>
          </p:cNvSpPr>
          <p:nvPr>
            <p:ph idx="1"/>
          </p:nvPr>
        </p:nvSpPr>
        <p:spPr>
          <a:xfrm>
            <a:off x="685800" y="1524000"/>
            <a:ext cx="7772400" cy="5181600"/>
          </a:xfrm>
        </p:spPr>
        <p:txBody>
          <a:bodyPr/>
          <a:lstStyle/>
          <a:p>
            <a:pPr marL="0" indent="0">
              <a:buNone/>
            </a:pPr>
            <a:r>
              <a:rPr lang="en-US" sz="1600" b="1" dirty="0"/>
              <a:t>§ </a:t>
            </a:r>
            <a:r>
              <a:rPr lang="en-US" sz="1600" b="1" dirty="0" smtClean="0"/>
              <a:t>200.430 </a:t>
            </a:r>
            <a:r>
              <a:rPr lang="en-US" sz="1600" b="1" dirty="0"/>
              <a:t>(i) Standards for </a:t>
            </a:r>
            <a:r>
              <a:rPr lang="en-US" sz="1600" b="1" dirty="0" smtClean="0"/>
              <a:t>documentation</a:t>
            </a:r>
          </a:p>
          <a:p>
            <a:pPr marL="0" indent="0">
              <a:buNone/>
            </a:pPr>
            <a:endParaRPr lang="en-US" sz="800" b="1" dirty="0" smtClean="0"/>
          </a:p>
          <a:p>
            <a:pPr marL="0" indent="0">
              <a:buNone/>
            </a:pPr>
            <a:r>
              <a:rPr lang="en-US" sz="1600" b="1" dirty="0" smtClean="0"/>
              <a:t>Key Points:</a:t>
            </a:r>
            <a:endParaRPr lang="en-US" sz="1600" dirty="0" smtClean="0"/>
          </a:p>
          <a:p>
            <a:r>
              <a:rPr lang="en-US" sz="1400" dirty="0" smtClean="0"/>
              <a:t>Salary/wage charges must </a:t>
            </a:r>
            <a:r>
              <a:rPr lang="en-US" sz="1400" dirty="0"/>
              <a:t>be based on records that accurately reflect the work </a:t>
            </a:r>
            <a:r>
              <a:rPr lang="en-US" sz="1400" dirty="0" smtClean="0"/>
              <a:t>performed.</a:t>
            </a:r>
            <a:endParaRPr lang="en-US" sz="1400" dirty="0"/>
          </a:p>
          <a:p>
            <a:r>
              <a:rPr lang="en-US" sz="1400" dirty="0" smtClean="0"/>
              <a:t>T&amp;E reporting must be supported by </a:t>
            </a:r>
            <a:r>
              <a:rPr lang="en-US" sz="1400" dirty="0"/>
              <a:t>a system of internal </a:t>
            </a:r>
            <a:r>
              <a:rPr lang="en-US" sz="1400" dirty="0" smtClean="0"/>
              <a:t>controls that provide </a:t>
            </a:r>
            <a:r>
              <a:rPr lang="en-US" sz="1400" dirty="0"/>
              <a:t>reasonable assurance that </a:t>
            </a:r>
            <a:r>
              <a:rPr lang="en-US" sz="1400" dirty="0" smtClean="0"/>
              <a:t>charges </a:t>
            </a:r>
            <a:r>
              <a:rPr lang="en-US" sz="1400" dirty="0"/>
              <a:t>are </a:t>
            </a:r>
            <a:endParaRPr lang="en-US" sz="1400" dirty="0" smtClean="0"/>
          </a:p>
          <a:p>
            <a:pPr lvl="2"/>
            <a:r>
              <a:rPr lang="en-US" sz="1400" dirty="0" smtClean="0"/>
              <a:t>accurate</a:t>
            </a:r>
            <a:r>
              <a:rPr lang="en-US" sz="1400" dirty="0"/>
              <a:t>, </a:t>
            </a:r>
            <a:endParaRPr lang="en-US" sz="1400" dirty="0" smtClean="0"/>
          </a:p>
          <a:p>
            <a:pPr lvl="2"/>
            <a:r>
              <a:rPr lang="en-US" sz="1400" dirty="0" smtClean="0"/>
              <a:t>allowable</a:t>
            </a:r>
            <a:r>
              <a:rPr lang="en-US" sz="1400" dirty="0"/>
              <a:t>, and </a:t>
            </a:r>
            <a:endParaRPr lang="en-US" sz="1400" dirty="0" smtClean="0"/>
          </a:p>
          <a:p>
            <a:pPr lvl="2"/>
            <a:r>
              <a:rPr lang="en-US" sz="1400" dirty="0" smtClean="0"/>
              <a:t>properly allocated.</a:t>
            </a:r>
            <a:endParaRPr lang="en-US" sz="1400" dirty="0"/>
          </a:p>
          <a:p>
            <a:r>
              <a:rPr lang="en-US" sz="1400" dirty="0" smtClean="0"/>
              <a:t>Grant charges must reasonably </a:t>
            </a:r>
            <a:r>
              <a:rPr lang="en-US" sz="1400" dirty="0"/>
              <a:t>reflect the total activity for which the employee is </a:t>
            </a:r>
            <a:r>
              <a:rPr lang="en-US" sz="1400" dirty="0" smtClean="0"/>
              <a:t>compensated, and not exceed 100</a:t>
            </a:r>
            <a:r>
              <a:rPr lang="en-US" sz="1400" dirty="0"/>
              <a:t>% of compensated </a:t>
            </a:r>
            <a:r>
              <a:rPr lang="en-US" sz="1400" dirty="0" smtClean="0"/>
              <a:t>activities.</a:t>
            </a:r>
            <a:endParaRPr lang="en-US" sz="1400" dirty="0"/>
          </a:p>
          <a:p>
            <a:pPr marL="0" indent="0">
              <a:buNone/>
            </a:pPr>
            <a:endParaRPr lang="en-US" sz="1400" dirty="0" smtClean="0"/>
          </a:p>
          <a:p>
            <a:pPr marL="0" indent="0">
              <a:buNone/>
            </a:pPr>
            <a:r>
              <a:rPr lang="en-US" sz="1800" b="1" dirty="0" smtClean="0"/>
              <a:t>Best Practices Recommendations:</a:t>
            </a:r>
          </a:p>
          <a:p>
            <a:r>
              <a:rPr lang="en-US" sz="1400" dirty="0" smtClean="0"/>
              <a:t>Review policies/procedures and update as necessary. Guidance places greater emphasis on strong internal controls</a:t>
            </a:r>
          </a:p>
          <a:p>
            <a:r>
              <a:rPr lang="en-US" sz="1400" dirty="0"/>
              <a:t>Salaries/wage allocations </a:t>
            </a:r>
            <a:r>
              <a:rPr lang="en-US" sz="1400" dirty="0" smtClean="0"/>
              <a:t>must be </a:t>
            </a:r>
            <a:r>
              <a:rPr lang="en-US" sz="1400" dirty="0"/>
              <a:t>based on actual hours worked. </a:t>
            </a:r>
          </a:p>
          <a:p>
            <a:r>
              <a:rPr lang="en-US" sz="1400" dirty="0" smtClean="0"/>
              <a:t>Interim budget </a:t>
            </a:r>
            <a:r>
              <a:rPr lang="en-US" sz="1400" dirty="0"/>
              <a:t>allocations are </a:t>
            </a:r>
            <a:r>
              <a:rPr lang="en-US" sz="1400" dirty="0" smtClean="0"/>
              <a:t>permissible, but </a:t>
            </a:r>
            <a:r>
              <a:rPr lang="en-US" sz="1400" dirty="0"/>
              <a:t>the internal control process should include </a:t>
            </a:r>
            <a:r>
              <a:rPr lang="en-US" sz="1400" dirty="0" smtClean="0"/>
              <a:t>a periodic review/comparison of actual hours worked vs. hours allocated.</a:t>
            </a:r>
            <a:endParaRPr lang="en-US" sz="1400" dirty="0"/>
          </a:p>
          <a:p>
            <a:r>
              <a:rPr lang="en-US" sz="1400" dirty="0"/>
              <a:t>If actual time worked differs from </a:t>
            </a:r>
            <a:r>
              <a:rPr lang="en-US" sz="1400" dirty="0" smtClean="0"/>
              <a:t>allocations</a:t>
            </a:r>
            <a:r>
              <a:rPr lang="en-US" sz="1400" dirty="0"/>
              <a:t>, adjustments should be made </a:t>
            </a:r>
            <a:r>
              <a:rPr lang="en-US" sz="1400" dirty="0" smtClean="0"/>
              <a:t>to </a:t>
            </a:r>
            <a:r>
              <a:rPr lang="en-US" sz="1400" dirty="0"/>
              <a:t>the </a:t>
            </a:r>
            <a:r>
              <a:rPr lang="en-US" sz="1400" dirty="0" smtClean="0"/>
              <a:t>amounts </a:t>
            </a:r>
            <a:r>
              <a:rPr lang="en-US" sz="1400" dirty="0"/>
              <a:t>charged to </a:t>
            </a:r>
            <a:r>
              <a:rPr lang="en-US" sz="1400" dirty="0" smtClean="0"/>
              <a:t>the grant.</a:t>
            </a:r>
            <a:endParaRPr lang="en-US" sz="1400" dirty="0"/>
          </a:p>
          <a:p>
            <a:pPr marL="0" indent="0">
              <a:buNone/>
            </a:pPr>
            <a:endParaRPr lang="en-US" sz="1400" dirty="0"/>
          </a:p>
        </p:txBody>
      </p:sp>
    </p:spTree>
    <p:extLst>
      <p:ext uri="{BB962C8B-B14F-4D97-AF65-F5344CB8AC3E}">
        <p14:creationId xmlns:p14="http://schemas.microsoft.com/office/powerpoint/2010/main" val="20327740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1362269" y="1371600"/>
            <a:ext cx="6934200" cy="2286000"/>
          </a:xfrm>
        </p:spPr>
        <p:txBody>
          <a:bodyPr/>
          <a:lstStyle/>
          <a:p>
            <a:pPr algn="ctr" eaLnBrk="1" hangingPunct="1">
              <a:buFontTx/>
              <a:buNone/>
            </a:pPr>
            <a:r>
              <a:rPr lang="en-US" sz="4000" dirty="0" smtClean="0"/>
              <a:t>Update on Farm Bill</a:t>
            </a:r>
            <a:br>
              <a:rPr lang="en-US" sz="4000" dirty="0" smtClean="0"/>
            </a:br>
            <a:r>
              <a:rPr lang="en-US" sz="4000" dirty="0" smtClean="0"/>
              <a:t>Implementation</a:t>
            </a:r>
            <a:endParaRPr 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743200"/>
            <a:ext cx="6000750" cy="3371850"/>
          </a:xfrm>
          <a:prstGeom prst="rect">
            <a:avLst/>
          </a:prstGeom>
        </p:spPr>
      </p:pic>
    </p:spTree>
    <p:extLst>
      <p:ext uri="{BB962C8B-B14F-4D97-AF65-F5344CB8AC3E}">
        <p14:creationId xmlns:p14="http://schemas.microsoft.com/office/powerpoint/2010/main" val="19271407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685800" y="1219200"/>
            <a:ext cx="7772400" cy="4876800"/>
          </a:xfrm>
        </p:spPr>
        <p:txBody>
          <a:bodyPr/>
          <a:lstStyle/>
          <a:p>
            <a:pPr marL="0" indent="0" algn="ctr" eaLnBrk="1" hangingPunct="1">
              <a:buNone/>
            </a:pPr>
            <a:r>
              <a:rPr lang="en-US" sz="3600" b="1" dirty="0" smtClean="0"/>
              <a:t>Farm Bill Update</a:t>
            </a:r>
            <a:br>
              <a:rPr lang="en-US" sz="3600" b="1" dirty="0" smtClean="0"/>
            </a:br>
            <a:endParaRPr lang="en-US" sz="3600" b="1" dirty="0" smtClean="0"/>
          </a:p>
          <a:p>
            <a:pPr eaLnBrk="1" hangingPunct="1"/>
            <a:r>
              <a:rPr lang="en-US" dirty="0" smtClean="0"/>
              <a:t>Centers of Excellence</a:t>
            </a:r>
          </a:p>
          <a:p>
            <a:pPr lvl="1" eaLnBrk="1" hangingPunct="1"/>
            <a:r>
              <a:rPr lang="en-US" dirty="0" smtClean="0"/>
              <a:t>Summarizing stakeholder input from summer outreach efforts/webinars</a:t>
            </a:r>
          </a:p>
          <a:p>
            <a:pPr lvl="1" eaLnBrk="1" hangingPunct="1"/>
            <a:r>
              <a:rPr lang="en-US" dirty="0" smtClean="0"/>
              <a:t>Analyzing 1</a:t>
            </a:r>
            <a:r>
              <a:rPr lang="en-US" baseline="30000" dirty="0" smtClean="0"/>
              <a:t>st</a:t>
            </a:r>
            <a:r>
              <a:rPr lang="en-US" dirty="0" smtClean="0"/>
              <a:t> yr. data/awards with COE designations</a:t>
            </a:r>
          </a:p>
          <a:p>
            <a:pPr lvl="1" eaLnBrk="1" hangingPunct="1"/>
            <a:r>
              <a:rPr lang="en-US" dirty="0" smtClean="0"/>
              <a:t>Providing applicant resources on NIFA website</a:t>
            </a:r>
          </a:p>
          <a:p>
            <a:pPr marL="514350" indent="-457200" eaLnBrk="1" hangingPunct="1"/>
            <a:endParaRPr lang="en-US" dirty="0" smtClean="0"/>
          </a:p>
        </p:txBody>
      </p:sp>
    </p:spTree>
    <p:extLst>
      <p:ext uri="{BB962C8B-B14F-4D97-AF65-F5344CB8AC3E}">
        <p14:creationId xmlns:p14="http://schemas.microsoft.com/office/powerpoint/2010/main" val="40520151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990600"/>
            <a:ext cx="7772400" cy="1447800"/>
          </a:xfrm>
        </p:spPr>
        <p:txBody>
          <a:bodyPr/>
          <a:lstStyle/>
          <a:p>
            <a:r>
              <a:rPr lang="en-US" altLang="en-US" sz="3200" b="1" smtClean="0"/>
              <a:t>Competitive Grant Programs Offering COE Opportunities in FY15 and FY16</a:t>
            </a:r>
          </a:p>
        </p:txBody>
      </p:sp>
      <p:graphicFrame>
        <p:nvGraphicFramePr>
          <p:cNvPr id="2" name="Content Placeholder 1"/>
          <p:cNvGraphicFramePr>
            <a:graphicFrameLocks noGrp="1"/>
          </p:cNvGraphicFramePr>
          <p:nvPr>
            <p:ph idx="1"/>
          </p:nvPr>
        </p:nvGraphicFramePr>
        <p:xfrm>
          <a:off x="304800" y="2667000"/>
          <a:ext cx="8305800" cy="4038600"/>
        </p:xfrm>
        <a:graphic>
          <a:graphicData uri="http://schemas.openxmlformats.org/drawingml/2006/table">
            <a:tbl>
              <a:tblPr firstRow="1" bandRow="1">
                <a:tableStyleId>{5C22544A-7EE6-4342-B048-85BDC9FD1C3A}</a:tableStyleId>
              </a:tblPr>
              <a:tblGrid>
                <a:gridCol w="4152900"/>
                <a:gridCol w="4152900"/>
              </a:tblGrid>
              <a:tr h="228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dk1"/>
                        </a:solidFill>
                        <a:latin typeface="+mn-lt"/>
                        <a:ea typeface="+mn-ea"/>
                        <a:cs typeface="+mn-cs"/>
                      </a:endParaRPr>
                    </a:p>
                  </a:txBody>
                  <a:tcPr/>
                </a:tc>
                <a:tc>
                  <a:txBody>
                    <a:bodyPr/>
                    <a:lstStyle/>
                    <a:p>
                      <a:pPr marL="0" algn="l" defTabSz="914400" rtl="0" eaLnBrk="1" latinLnBrk="0" hangingPunct="1"/>
                      <a:endParaRPr lang="en-US" sz="1800" kern="1200" dirty="0">
                        <a:solidFill>
                          <a:schemeClr val="dk1"/>
                        </a:solidFill>
                        <a:latin typeface="+mn-lt"/>
                        <a:ea typeface="+mn-ea"/>
                        <a:cs typeface="+mn-cs"/>
                      </a:endParaRPr>
                    </a:p>
                  </a:txBody>
                  <a:tcPr/>
                </a:tc>
              </a:tr>
              <a:tr h="370840">
                <a:tc>
                  <a:txBody>
                    <a:bodyPr/>
                    <a:lstStyle/>
                    <a:p>
                      <a:r>
                        <a:rPr lang="en-US" dirty="0" smtClean="0"/>
                        <a:t>Agriculture</a:t>
                      </a:r>
                      <a:r>
                        <a:rPr lang="en-US" baseline="0" dirty="0" smtClean="0"/>
                        <a:t> and Food Research Initiative – Challenge Areas</a:t>
                      </a:r>
                    </a:p>
                  </a:txBody>
                  <a:tcPr/>
                </a:tc>
                <a:tc>
                  <a:txBody>
                    <a:bodyPr/>
                    <a:lstStyle/>
                    <a:p>
                      <a:pPr lvl="0"/>
                      <a:r>
                        <a:rPr lang="en-US" sz="1800" kern="1200" dirty="0" smtClean="0">
                          <a:solidFill>
                            <a:schemeClr val="dk1"/>
                          </a:solidFill>
                          <a:effectLst/>
                          <a:latin typeface="+mn-lt"/>
                          <a:ea typeface="+mn-ea"/>
                          <a:cs typeface="+mn-cs"/>
                        </a:rPr>
                        <a:t>Farm Business Management and Benchmarking</a:t>
                      </a:r>
                      <a:endParaRPr lang="en-US" sz="1800" kern="1200" dirty="0">
                        <a:solidFill>
                          <a:schemeClr val="dk1"/>
                        </a:solidFill>
                        <a:effectLst/>
                        <a:latin typeface="+mn-lt"/>
                        <a:ea typeface="+mn-ea"/>
                        <a:cs typeface="+mn-cs"/>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Agriculture and Food Research Initiative – Foundational Program</a:t>
                      </a:r>
                      <a:endParaRPr lang="en-US" dirty="0"/>
                    </a:p>
                  </a:txBody>
                  <a:tcPr/>
                </a:tc>
                <a:tc>
                  <a:txBody>
                    <a:bodyPr/>
                    <a:lstStyle/>
                    <a:p>
                      <a:r>
                        <a:rPr lang="en-US" sz="1800" kern="1200" dirty="0" smtClean="0">
                          <a:solidFill>
                            <a:schemeClr val="dk1"/>
                          </a:solidFill>
                          <a:effectLst/>
                          <a:latin typeface="+mn-lt"/>
                          <a:ea typeface="+mn-ea"/>
                          <a:cs typeface="+mn-cs"/>
                        </a:rPr>
                        <a:t>Farm Safety and Youth Farm Safety Education and Certification</a:t>
                      </a: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Aquaculture Research</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Methyl Bromide Transition</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Biomass Research and Development Initiative</a:t>
                      </a:r>
                      <a:endParaRPr lang="en-US" dirty="0"/>
                    </a:p>
                  </a:txBody>
                  <a:tcPr/>
                </a:tc>
                <a:tc>
                  <a:txBody>
                    <a:bodyPr/>
                    <a:lstStyle/>
                    <a:p>
                      <a:r>
                        <a:rPr lang="en-US" sz="1800" kern="1200" dirty="0" smtClean="0">
                          <a:solidFill>
                            <a:schemeClr val="dk1"/>
                          </a:solidFill>
                          <a:effectLst/>
                          <a:latin typeface="+mn-lt"/>
                          <a:ea typeface="+mn-ea"/>
                          <a:cs typeface="+mn-cs"/>
                        </a:rPr>
                        <a:t>Organic Agriculture Research and Extension Initiative</a:t>
                      </a: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Biotechnology Risk Assessment Research Grants Program</a:t>
                      </a:r>
                      <a:endParaRPr lang="en-US" dirty="0"/>
                    </a:p>
                  </a:txBody>
                  <a:tcPr/>
                </a:tc>
                <a:tc>
                  <a:txBody>
                    <a:bodyPr/>
                    <a:lstStyle/>
                    <a:p>
                      <a:r>
                        <a:rPr lang="en-US" sz="1800" kern="1200" dirty="0" smtClean="0">
                          <a:solidFill>
                            <a:schemeClr val="dk1"/>
                          </a:solidFill>
                          <a:effectLst/>
                          <a:latin typeface="+mn-lt"/>
                          <a:ea typeface="+mn-ea"/>
                          <a:cs typeface="+mn-cs"/>
                        </a:rPr>
                        <a:t>Organic Transition Program</a:t>
                      </a: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Children, Youth, and Families at Risk</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Rural Health and Safety Program </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Crop Protection/Pest Management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Specialty Crop Research Initiative</a:t>
                      </a:r>
                    </a:p>
                  </a:txBody>
                  <a:tcPr/>
                </a:tc>
              </a:tr>
            </a:tbl>
          </a:graphicData>
        </a:graphic>
      </p:graphicFrame>
      <p:pic>
        <p:nvPicPr>
          <p:cNvPr id="2050" name="Picture 2" descr="2016 Budg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136525"/>
            <a:ext cx="762000" cy="67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64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685800"/>
          </a:xfrm>
        </p:spPr>
        <p:txBody>
          <a:bodyPr/>
          <a:lstStyle/>
          <a:p>
            <a:r>
              <a:rPr lang="en-US" dirty="0" smtClean="0"/>
              <a:t>Agenda</a:t>
            </a:r>
            <a:endParaRPr lang="en-US" dirty="0"/>
          </a:p>
        </p:txBody>
      </p:sp>
      <p:sp>
        <p:nvSpPr>
          <p:cNvPr id="3" name="Content Placeholder 2"/>
          <p:cNvSpPr>
            <a:spLocks noGrp="1"/>
          </p:cNvSpPr>
          <p:nvPr>
            <p:ph idx="1"/>
          </p:nvPr>
        </p:nvSpPr>
        <p:spPr>
          <a:xfrm>
            <a:off x="381000" y="1981200"/>
            <a:ext cx="8077200" cy="4419600"/>
          </a:xfrm>
        </p:spPr>
        <p:txBody>
          <a:bodyPr/>
          <a:lstStyle/>
          <a:p>
            <a:r>
              <a:rPr lang="en-US" dirty="0" smtClean="0"/>
              <a:t>Melanie Krizmanich, NIFA</a:t>
            </a:r>
          </a:p>
          <a:p>
            <a:pPr lvl="1"/>
            <a:r>
              <a:rPr lang="en-US" dirty="0" smtClean="0"/>
              <a:t>Implementation of Uniform Guidance</a:t>
            </a:r>
          </a:p>
          <a:p>
            <a:pPr lvl="2"/>
            <a:r>
              <a:rPr lang="en-US" dirty="0"/>
              <a:t>Regulatory Changes</a:t>
            </a:r>
          </a:p>
          <a:p>
            <a:pPr lvl="2"/>
            <a:r>
              <a:rPr lang="en-US" dirty="0"/>
              <a:t>Award Terms and </a:t>
            </a:r>
            <a:r>
              <a:rPr lang="en-US" dirty="0" smtClean="0"/>
              <a:t>Conditions</a:t>
            </a:r>
          </a:p>
          <a:p>
            <a:pPr lvl="1"/>
            <a:r>
              <a:rPr lang="en-US" dirty="0"/>
              <a:t>NIFA Federal Assistance Policy </a:t>
            </a:r>
            <a:r>
              <a:rPr lang="en-US" dirty="0" smtClean="0"/>
              <a:t>Guide</a:t>
            </a:r>
            <a:endParaRPr lang="en-US" dirty="0"/>
          </a:p>
          <a:p>
            <a:pPr lvl="1"/>
            <a:endParaRPr lang="en-US" dirty="0" smtClean="0"/>
          </a:p>
          <a:p>
            <a:pPr marL="914400" lvl="2" indent="0">
              <a:buNone/>
            </a:pPr>
            <a:endParaRPr lang="en-US" dirty="0" smtClean="0"/>
          </a:p>
        </p:txBody>
      </p:sp>
    </p:spTree>
    <p:extLst>
      <p:ext uri="{BB962C8B-B14F-4D97-AF65-F5344CB8AC3E}">
        <p14:creationId xmlns:p14="http://schemas.microsoft.com/office/powerpoint/2010/main" val="9680657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685800" y="1219200"/>
            <a:ext cx="7772400" cy="4876800"/>
          </a:xfrm>
        </p:spPr>
        <p:txBody>
          <a:bodyPr/>
          <a:lstStyle/>
          <a:p>
            <a:pPr marL="0" indent="0" algn="ctr" eaLnBrk="1" hangingPunct="1">
              <a:buNone/>
            </a:pPr>
            <a:r>
              <a:rPr lang="en-US" sz="3600" b="1" dirty="0" smtClean="0"/>
              <a:t>Farm Bill Update</a:t>
            </a:r>
            <a:br>
              <a:rPr lang="en-US" sz="3600" b="1" dirty="0" smtClean="0"/>
            </a:br>
            <a:endParaRPr lang="en-US" sz="3600" b="1" dirty="0" smtClean="0"/>
          </a:p>
          <a:p>
            <a:pPr eaLnBrk="1" hangingPunct="1"/>
            <a:r>
              <a:rPr lang="en-US" dirty="0" smtClean="0"/>
              <a:t>Commodity Board Topics for AFRI FY16 RFAs (Fall/Winter Release)</a:t>
            </a:r>
          </a:p>
          <a:p>
            <a:pPr lvl="1" eaLnBrk="1" hangingPunct="1"/>
            <a:r>
              <a:rPr lang="en-US" dirty="0" smtClean="0"/>
              <a:t>18 topics received from boards, evaluated</a:t>
            </a:r>
          </a:p>
          <a:p>
            <a:pPr lvl="1" eaLnBrk="1" hangingPunct="1"/>
            <a:r>
              <a:rPr lang="en-US" dirty="0" smtClean="0"/>
              <a:t>Total of $4.8 million co-funding proposed</a:t>
            </a:r>
          </a:p>
          <a:p>
            <a:pPr lvl="1" eaLnBrk="1" hangingPunct="1"/>
            <a:r>
              <a:rPr lang="en-US" dirty="0" smtClean="0"/>
              <a:t>Working with boards to refine, finalize co-funding agreements</a:t>
            </a:r>
          </a:p>
          <a:p>
            <a:pPr lvl="1" eaLnBrk="1" hangingPunct="1"/>
            <a:r>
              <a:rPr lang="en-US" dirty="0" smtClean="0"/>
              <a:t>For co-funding, applicants must provide letter of support from sponsoring board</a:t>
            </a:r>
          </a:p>
          <a:p>
            <a:pPr marL="514350" indent="-457200" eaLnBrk="1" hangingPunct="1"/>
            <a:endParaRPr lang="en-US" dirty="0" smtClean="0"/>
          </a:p>
        </p:txBody>
      </p:sp>
    </p:spTree>
    <p:extLst>
      <p:ext uri="{BB962C8B-B14F-4D97-AF65-F5344CB8AC3E}">
        <p14:creationId xmlns:p14="http://schemas.microsoft.com/office/powerpoint/2010/main" val="13512914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 FY16 Budget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67000" y="2667000"/>
            <a:ext cx="3193961" cy="2834640"/>
          </a:xfrm>
        </p:spPr>
      </p:pic>
    </p:spTree>
    <p:extLst>
      <p:ext uri="{BB962C8B-B14F-4D97-AF65-F5344CB8AC3E}">
        <p14:creationId xmlns:p14="http://schemas.microsoft.com/office/powerpoint/2010/main" val="2121849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685800" y="1219200"/>
            <a:ext cx="7772400" cy="4876800"/>
          </a:xfrm>
        </p:spPr>
        <p:txBody>
          <a:bodyPr/>
          <a:lstStyle/>
          <a:p>
            <a:pPr marL="0" indent="0" algn="ctr" eaLnBrk="1" hangingPunct="1">
              <a:buNone/>
            </a:pPr>
            <a:r>
              <a:rPr lang="en-US" sz="3600" b="1" dirty="0" smtClean="0"/>
              <a:t>Update – FY 2016 Budget</a:t>
            </a:r>
            <a:br>
              <a:rPr lang="en-US" sz="3600" b="1" dirty="0" smtClean="0"/>
            </a:br>
            <a:endParaRPr lang="en-US" sz="3600" b="1" dirty="0" smtClean="0"/>
          </a:p>
          <a:p>
            <a:pPr eaLnBrk="1" hangingPunct="1"/>
            <a:r>
              <a:rPr lang="en-US" dirty="0" smtClean="0"/>
              <a:t>Continuing Resolution until Dec. 11 funds NIFA programs at FY15 levels </a:t>
            </a:r>
          </a:p>
          <a:p>
            <a:pPr eaLnBrk="1" hangingPunct="1"/>
            <a:r>
              <a:rPr lang="en-US" dirty="0" smtClean="0"/>
              <a:t>FY16 funding for mandatory programs subject to reductions due to sequestration </a:t>
            </a:r>
          </a:p>
          <a:p>
            <a:pPr marL="514350" indent="-457200" eaLnBrk="1" hangingPunct="1"/>
            <a:endParaRPr lang="en-US" dirty="0" smtClean="0"/>
          </a:p>
        </p:txBody>
      </p:sp>
    </p:spTree>
    <p:extLst>
      <p:ext uri="{BB962C8B-B14F-4D97-AF65-F5344CB8AC3E}">
        <p14:creationId xmlns:p14="http://schemas.microsoft.com/office/powerpoint/2010/main" val="27042995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981200"/>
            <a:ext cx="7848600" cy="3429000"/>
          </a:xfrm>
        </p:spPr>
        <p:txBody>
          <a:bodyPr/>
          <a:lstStyle/>
          <a:p>
            <a:pPr>
              <a:buNone/>
            </a:pPr>
            <a:r>
              <a:rPr lang="en-US" dirty="0" smtClean="0"/>
              <a:t>Erin Daly</a:t>
            </a:r>
          </a:p>
          <a:p>
            <a:pPr>
              <a:buNone/>
            </a:pPr>
            <a:r>
              <a:rPr lang="en-US" dirty="0" smtClean="0"/>
              <a:t>Policy Advisor</a:t>
            </a:r>
          </a:p>
          <a:p>
            <a:pPr>
              <a:buNone/>
            </a:pPr>
            <a:r>
              <a:rPr lang="en-US" dirty="0" smtClean="0"/>
              <a:t>Office of Grants &amp;Financial Management</a:t>
            </a:r>
          </a:p>
          <a:p>
            <a:pPr>
              <a:buNone/>
            </a:pPr>
            <a:r>
              <a:rPr lang="en-US" dirty="0" smtClean="0"/>
              <a:t>202 401 3319</a:t>
            </a:r>
          </a:p>
          <a:p>
            <a:pPr>
              <a:buNone/>
            </a:pPr>
            <a:r>
              <a:rPr lang="en-US" dirty="0" smtClean="0">
                <a:hlinkClick r:id="rId3"/>
              </a:rPr>
              <a:t>edaly@nifa.usda.gov</a:t>
            </a:r>
            <a:endParaRPr lang="en-US" dirty="0" smtClean="0"/>
          </a:p>
          <a:p>
            <a:pPr>
              <a:buNone/>
            </a:pPr>
            <a:endParaRPr lang="en-US" dirty="0" smtClean="0"/>
          </a:p>
        </p:txBody>
      </p:sp>
    </p:spTree>
    <p:extLst>
      <p:ext uri="{BB962C8B-B14F-4D97-AF65-F5344CB8AC3E}">
        <p14:creationId xmlns:p14="http://schemas.microsoft.com/office/powerpoint/2010/main" val="20019066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685800" y="2057400"/>
            <a:ext cx="7772400" cy="4648200"/>
          </a:xfrm>
        </p:spPr>
        <p:txBody>
          <a:bodyPr/>
          <a:lstStyle/>
          <a:p>
            <a:endParaRPr lang="en-US" sz="1600" dirty="0" smtClean="0"/>
          </a:p>
          <a:p>
            <a:r>
              <a:rPr lang="en-US" sz="1600" dirty="0" smtClean="0"/>
              <a:t>Awards- </a:t>
            </a:r>
            <a:r>
              <a:rPr lang="en-US" sz="1600" dirty="0" smtClean="0">
                <a:hlinkClick r:id="rId3"/>
              </a:rPr>
              <a:t>FormulaGrantFormsnifa.usda.gov</a:t>
            </a:r>
            <a:endParaRPr lang="en-US" sz="1600" dirty="0" smtClean="0"/>
          </a:p>
          <a:p>
            <a:r>
              <a:rPr lang="en-US" sz="1600" dirty="0" smtClean="0"/>
              <a:t>Grants Modernization - </a:t>
            </a:r>
            <a:r>
              <a:rPr lang="en-US" sz="1600" dirty="0" smtClean="0">
                <a:hlinkClick r:id="rId4"/>
              </a:rPr>
              <a:t>GrantsMod@nifa.usda.gov</a:t>
            </a:r>
            <a:endParaRPr lang="en-US" sz="1600" dirty="0" smtClean="0"/>
          </a:p>
          <a:p>
            <a:r>
              <a:rPr lang="en-US" sz="1600" dirty="0"/>
              <a:t>LMD-  </a:t>
            </a:r>
            <a:r>
              <a:rPr lang="en-US" sz="1600" dirty="0">
                <a:hlinkClick r:id="rId5"/>
              </a:rPr>
              <a:t>electronic@nifa.usda.gov</a:t>
            </a:r>
            <a:r>
              <a:rPr lang="en-US" sz="1600" dirty="0"/>
              <a:t> </a:t>
            </a:r>
          </a:p>
          <a:p>
            <a:r>
              <a:rPr lang="en-US" sz="1600" dirty="0" smtClean="0"/>
              <a:t>Policy- </a:t>
            </a:r>
            <a:r>
              <a:rPr lang="en-US" sz="1600" dirty="0">
                <a:hlinkClick r:id="rId6"/>
              </a:rPr>
              <a:t>Policy@nifa.usda.gov</a:t>
            </a:r>
            <a:endParaRPr lang="en-US" sz="1600" dirty="0"/>
          </a:p>
          <a:p>
            <a:r>
              <a:rPr lang="en-US" sz="1600" dirty="0" err="1" smtClean="0"/>
              <a:t>ReePort</a:t>
            </a:r>
            <a:r>
              <a:rPr lang="en-US" sz="1600" smtClean="0"/>
              <a:t>- </a:t>
            </a:r>
            <a:r>
              <a:rPr lang="en-US" sz="1600" smtClean="0">
                <a:hlinkClick r:id="rId7"/>
              </a:rPr>
              <a:t>Electronic@nifa.usda.gov</a:t>
            </a:r>
            <a:r>
              <a:rPr lang="en-US" sz="1600" smtClean="0"/>
              <a:t> </a:t>
            </a:r>
            <a:endParaRPr lang="en-US" sz="1600" dirty="0"/>
          </a:p>
          <a:p>
            <a:r>
              <a:rPr lang="en-US" sz="1600" dirty="0" smtClean="0"/>
              <a:t>Pratima Boyapati- </a:t>
            </a:r>
            <a:r>
              <a:rPr lang="en-US" sz="1600" dirty="0" smtClean="0">
                <a:hlinkClick r:id="rId8"/>
              </a:rPr>
              <a:t>Pboyapati@nifa.usda.gov</a:t>
            </a:r>
            <a:r>
              <a:rPr lang="en-US" sz="1600" dirty="0" smtClean="0"/>
              <a:t> </a:t>
            </a:r>
          </a:p>
          <a:p>
            <a:r>
              <a:rPr lang="en-US" sz="1600" dirty="0"/>
              <a:t>Mary Britt- </a:t>
            </a:r>
            <a:r>
              <a:rPr lang="en-US" sz="1600" dirty="0">
                <a:hlinkClick r:id="rId9"/>
              </a:rPr>
              <a:t>Mary.A.Britt@nifa.usda.gov</a:t>
            </a:r>
            <a:r>
              <a:rPr lang="en-US" sz="1600" dirty="0"/>
              <a:t> </a:t>
            </a:r>
          </a:p>
          <a:p>
            <a:r>
              <a:rPr lang="en-US" sz="1600" dirty="0" smtClean="0"/>
              <a:t>Erin Daly </a:t>
            </a:r>
            <a:r>
              <a:rPr lang="en-US" sz="1600" dirty="0" smtClean="0">
                <a:hlinkClick r:id="rId10"/>
              </a:rPr>
              <a:t>EDaly@nifa.usda.gov</a:t>
            </a:r>
            <a:endParaRPr lang="en-US" sz="1600" dirty="0" smtClean="0"/>
          </a:p>
          <a:p>
            <a:r>
              <a:rPr lang="en-US" sz="1600" dirty="0"/>
              <a:t>Laurie Fortis- </a:t>
            </a:r>
            <a:r>
              <a:rPr lang="en-US" sz="1600" dirty="0">
                <a:hlinkClick r:id="rId11"/>
              </a:rPr>
              <a:t>Lfortis@nifa.usda.gov</a:t>
            </a:r>
            <a:r>
              <a:rPr lang="en-US" sz="1600" dirty="0"/>
              <a:t> </a:t>
            </a:r>
          </a:p>
          <a:p>
            <a:r>
              <a:rPr lang="en-US" sz="1600" dirty="0" smtClean="0"/>
              <a:t>Melanie Krizmanich- </a:t>
            </a:r>
            <a:r>
              <a:rPr lang="en-US" sz="1600" dirty="0" smtClean="0">
                <a:hlinkClick r:id="rId12"/>
              </a:rPr>
              <a:t>Mkrizmanich@nifa.usda.gov</a:t>
            </a:r>
            <a:endParaRPr lang="en-US" sz="1600" dirty="0" smtClean="0"/>
          </a:p>
          <a:p>
            <a:r>
              <a:rPr lang="en-US" sz="1600" dirty="0"/>
              <a:t>Cynthia Montgomery- </a:t>
            </a:r>
            <a:r>
              <a:rPr lang="en-US" sz="1600" dirty="0">
                <a:hlinkClick r:id="rId13"/>
              </a:rPr>
              <a:t>Cmontgomery@nifa.usda.gov</a:t>
            </a:r>
            <a:r>
              <a:rPr lang="en-US" sz="1600" dirty="0"/>
              <a:t> </a:t>
            </a:r>
            <a:endParaRPr lang="en-US" sz="1600" dirty="0" smtClean="0"/>
          </a:p>
          <a:p>
            <a:r>
              <a:rPr lang="en-US" sz="1600" dirty="0"/>
              <a:t>Allison Owens- </a:t>
            </a:r>
            <a:r>
              <a:rPr lang="en-US" sz="1600" dirty="0">
                <a:hlinkClick r:id="rId14"/>
              </a:rPr>
              <a:t>AOwens@nifa.usda.gov</a:t>
            </a:r>
            <a:r>
              <a:rPr lang="en-US" sz="1600" dirty="0"/>
              <a:t> </a:t>
            </a:r>
          </a:p>
          <a:p>
            <a:r>
              <a:rPr lang="en-US" sz="1600" dirty="0" smtClean="0"/>
              <a:t>Lisa Scott-Morring- </a:t>
            </a:r>
            <a:r>
              <a:rPr lang="en-US" sz="1600" dirty="0" smtClean="0">
                <a:hlinkClick r:id="rId15"/>
              </a:rPr>
              <a:t>Lisa.Scott-Morring@nifa.usda.gov</a:t>
            </a:r>
            <a:endParaRPr lang="en-US" sz="1600" dirty="0" smtClean="0"/>
          </a:p>
          <a:p>
            <a:r>
              <a:rPr lang="en-US" sz="1600" dirty="0"/>
              <a:t>Katelyn </a:t>
            </a:r>
            <a:r>
              <a:rPr lang="en-US" sz="1600" dirty="0" smtClean="0"/>
              <a:t>Sellers- </a:t>
            </a:r>
            <a:r>
              <a:rPr lang="en-US" sz="1600" dirty="0" smtClean="0">
                <a:hlinkClick r:id="rId16"/>
              </a:rPr>
              <a:t>KSellers@nifa.usda.gov</a:t>
            </a:r>
            <a:r>
              <a:rPr lang="en-US" sz="1600" dirty="0" smtClean="0"/>
              <a:t> </a:t>
            </a:r>
            <a:endParaRPr lang="en-US" sz="1600" dirty="0"/>
          </a:p>
          <a:p>
            <a:endParaRPr lang="en-US" sz="1600" dirty="0" smtClean="0"/>
          </a:p>
          <a:p>
            <a:endParaRPr lang="en-US" sz="1600" dirty="0" smtClean="0"/>
          </a:p>
          <a:p>
            <a:endParaRPr lang="en-US" dirty="0"/>
          </a:p>
        </p:txBody>
      </p:sp>
    </p:spTree>
    <p:extLst>
      <p:ext uri="{BB962C8B-B14F-4D97-AF65-F5344CB8AC3E}">
        <p14:creationId xmlns:p14="http://schemas.microsoft.com/office/powerpoint/2010/main" val="4992029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3810000"/>
          </a:xfrm>
        </p:spPr>
        <p:txBody>
          <a:bodyPr/>
          <a:lstStyle/>
          <a:p>
            <a:r>
              <a:rPr lang="en-US" dirty="0" smtClean="0"/>
              <a:t>Thank you!</a:t>
            </a:r>
            <a:endParaRPr lang="en-US" dirty="0"/>
          </a:p>
        </p:txBody>
      </p:sp>
    </p:spTree>
    <p:extLst>
      <p:ext uri="{BB962C8B-B14F-4D97-AF65-F5344CB8AC3E}">
        <p14:creationId xmlns:p14="http://schemas.microsoft.com/office/powerpoint/2010/main" val="87870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763000" cy="914400"/>
          </a:xfrm>
        </p:spPr>
        <p:txBody>
          <a:bodyPr/>
          <a:lstStyle/>
          <a:p>
            <a:r>
              <a:rPr lang="en-US" dirty="0" smtClean="0"/>
              <a:t>USDA Regulatory Changes</a:t>
            </a:r>
            <a:endParaRPr lang="en-US" dirty="0"/>
          </a:p>
        </p:txBody>
      </p:sp>
      <p:sp>
        <p:nvSpPr>
          <p:cNvPr id="3" name="Content Placeholder 2"/>
          <p:cNvSpPr>
            <a:spLocks noGrp="1"/>
          </p:cNvSpPr>
          <p:nvPr>
            <p:ph idx="1"/>
          </p:nvPr>
        </p:nvSpPr>
        <p:spPr>
          <a:xfrm>
            <a:off x="76200" y="1828800"/>
            <a:ext cx="8991600" cy="4648200"/>
          </a:xfrm>
        </p:spPr>
        <p:txBody>
          <a:bodyPr/>
          <a:lstStyle/>
          <a:p>
            <a:pPr marL="342900" lvl="1" indent="-342900">
              <a:buChar char="•"/>
            </a:pPr>
            <a:r>
              <a:rPr lang="en-US" sz="3200" dirty="0" smtClean="0">
                <a:cs typeface="+mn-cs"/>
              </a:rPr>
              <a:t>Interim Final Rule - </a:t>
            </a:r>
            <a:r>
              <a:rPr lang="en-US" sz="3200" dirty="0"/>
              <a:t>79 FR </a:t>
            </a:r>
            <a:r>
              <a:rPr lang="en-US" sz="3200" dirty="0" smtClean="0"/>
              <a:t>75867; Dec 19, ‘14</a:t>
            </a:r>
          </a:p>
          <a:p>
            <a:pPr marL="342900" lvl="1" indent="-342900">
              <a:buChar char="•"/>
            </a:pPr>
            <a:r>
              <a:rPr lang="en-US" sz="3200" dirty="0" smtClean="0">
                <a:cs typeface="+mn-cs"/>
              </a:rPr>
              <a:t>2 CFR Part 400 series supersedes 7 CFR Part 3000 series</a:t>
            </a:r>
            <a:endParaRPr lang="en-US" sz="3200" dirty="0">
              <a:cs typeface="+mn-cs"/>
            </a:endParaRPr>
          </a:p>
          <a:p>
            <a:pPr marL="914400" lvl="2" indent="-285750"/>
            <a:r>
              <a:rPr lang="en-US" dirty="0"/>
              <a:t>7 CFR Part 3015 </a:t>
            </a:r>
            <a:r>
              <a:rPr lang="en-US" dirty="0" smtClean="0"/>
              <a:t>(uniform </a:t>
            </a:r>
            <a:r>
              <a:rPr lang="en-US" dirty="0" err="1" smtClean="0"/>
              <a:t>reg</a:t>
            </a:r>
            <a:r>
              <a:rPr lang="en-US" dirty="0" smtClean="0"/>
              <a:t>) – 2 CFR Part 415</a:t>
            </a:r>
          </a:p>
          <a:p>
            <a:pPr marL="914400" lvl="2" indent="-285750"/>
            <a:r>
              <a:rPr lang="en-US" dirty="0" smtClean="0"/>
              <a:t>7 </a:t>
            </a:r>
            <a:r>
              <a:rPr lang="en-US" dirty="0"/>
              <a:t>CFR Part </a:t>
            </a:r>
            <a:r>
              <a:rPr lang="en-US" dirty="0" smtClean="0"/>
              <a:t>3016 (</a:t>
            </a:r>
            <a:r>
              <a:rPr lang="en-US" dirty="0"/>
              <a:t>admin </a:t>
            </a:r>
            <a:r>
              <a:rPr lang="en-US" dirty="0" err="1"/>
              <a:t>req</a:t>
            </a:r>
            <a:r>
              <a:rPr lang="en-US" dirty="0" smtClean="0"/>
              <a:t>) </a:t>
            </a:r>
            <a:r>
              <a:rPr lang="en-US" dirty="0"/>
              <a:t>– 2 CFR Part </a:t>
            </a:r>
            <a:r>
              <a:rPr lang="en-US" dirty="0" smtClean="0"/>
              <a:t>416</a:t>
            </a:r>
          </a:p>
          <a:p>
            <a:pPr marL="914400" lvl="2" indent="-285750"/>
            <a:r>
              <a:rPr lang="en-US" dirty="0" smtClean="0"/>
              <a:t>7 CFR Part 3018 (</a:t>
            </a:r>
            <a:r>
              <a:rPr lang="en-US" dirty="0"/>
              <a:t>lobbying) – 2 CFR Part </a:t>
            </a:r>
            <a:r>
              <a:rPr lang="en-US" dirty="0" smtClean="0"/>
              <a:t>418</a:t>
            </a:r>
          </a:p>
          <a:p>
            <a:pPr marL="914400" lvl="2" indent="-285750"/>
            <a:r>
              <a:rPr lang="en-US" dirty="0" smtClean="0"/>
              <a:t>7 CFR Part 3019 (admin </a:t>
            </a:r>
            <a:r>
              <a:rPr lang="en-US" dirty="0" err="1" smtClean="0"/>
              <a:t>req</a:t>
            </a:r>
            <a:r>
              <a:rPr lang="en-US" dirty="0" smtClean="0"/>
              <a:t>)</a:t>
            </a:r>
            <a:r>
              <a:rPr lang="en-US" dirty="0"/>
              <a:t> – 2 CFR </a:t>
            </a:r>
            <a:r>
              <a:rPr lang="en-US" dirty="0" smtClean="0"/>
              <a:t>Parts 200 &amp; 400</a:t>
            </a:r>
          </a:p>
          <a:p>
            <a:pPr marL="914400" lvl="2" indent="-285750"/>
            <a:r>
              <a:rPr lang="en-US" dirty="0" smtClean="0"/>
              <a:t>7 CFR Part 3022 (</a:t>
            </a:r>
            <a:r>
              <a:rPr lang="en-US" dirty="0" err="1" smtClean="0"/>
              <a:t>rsch</a:t>
            </a:r>
            <a:r>
              <a:rPr lang="en-US" dirty="0" smtClean="0"/>
              <a:t> </a:t>
            </a:r>
            <a:r>
              <a:rPr lang="en-US" dirty="0"/>
              <a:t>misconduct) – 2 CFR Part </a:t>
            </a:r>
            <a:r>
              <a:rPr lang="en-US" dirty="0" smtClean="0"/>
              <a:t>422</a:t>
            </a:r>
            <a:endParaRPr lang="en-US" dirty="0"/>
          </a:p>
          <a:p>
            <a:pPr marL="914400" lvl="2" indent="-285750"/>
            <a:r>
              <a:rPr lang="en-US" dirty="0"/>
              <a:t>7 CFR Part 3052 </a:t>
            </a:r>
            <a:r>
              <a:rPr lang="en-US" dirty="0" smtClean="0"/>
              <a:t>(</a:t>
            </a:r>
            <a:r>
              <a:rPr lang="en-US" dirty="0"/>
              <a:t>audits) – 2 CFR </a:t>
            </a:r>
            <a:r>
              <a:rPr lang="en-US" dirty="0" smtClean="0"/>
              <a:t>Parts 200 &amp; 400</a:t>
            </a:r>
            <a:endParaRPr lang="en-US" dirty="0"/>
          </a:p>
          <a:p>
            <a:r>
              <a:rPr lang="en-US" dirty="0" smtClean="0"/>
              <a:t>NIFA </a:t>
            </a:r>
            <a:r>
              <a:rPr lang="en-US" dirty="0" err="1" smtClean="0"/>
              <a:t>regs</a:t>
            </a:r>
            <a:r>
              <a:rPr lang="en-US" dirty="0" smtClean="0"/>
              <a:t> to remain in 7 CFR Part 3400 series</a:t>
            </a:r>
            <a:endParaRPr lang="en-US" dirty="0"/>
          </a:p>
          <a:p>
            <a:endParaRPr lang="en-US" dirty="0"/>
          </a:p>
        </p:txBody>
      </p:sp>
    </p:spTree>
    <p:extLst>
      <p:ext uri="{BB962C8B-B14F-4D97-AF65-F5344CB8AC3E}">
        <p14:creationId xmlns:p14="http://schemas.microsoft.com/office/powerpoint/2010/main" val="99274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763000" cy="914400"/>
          </a:xfrm>
        </p:spPr>
        <p:txBody>
          <a:bodyPr/>
          <a:lstStyle/>
          <a:p>
            <a:r>
              <a:rPr lang="en-US" dirty="0" smtClean="0">
                <a:latin typeface="Calibri" panose="020F0502020204030204" pitchFamily="34" charset="0"/>
              </a:rPr>
              <a:t>USDA Regulatory Changes – new </a:t>
            </a:r>
            <a:r>
              <a:rPr lang="en-US" dirty="0" err="1" smtClean="0">
                <a:latin typeface="Calibri" panose="020F0502020204030204" pitchFamily="34" charset="0"/>
              </a:rPr>
              <a:t>regs</a:t>
            </a:r>
            <a:endParaRPr lang="en-US" dirty="0"/>
          </a:p>
        </p:txBody>
      </p:sp>
      <p:sp>
        <p:nvSpPr>
          <p:cNvPr id="3" name="Content Placeholder 2"/>
          <p:cNvSpPr>
            <a:spLocks noGrp="1"/>
          </p:cNvSpPr>
          <p:nvPr>
            <p:ph idx="1"/>
          </p:nvPr>
        </p:nvSpPr>
        <p:spPr>
          <a:xfrm>
            <a:off x="152400" y="1676400"/>
            <a:ext cx="8763000" cy="5029200"/>
          </a:xfrm>
        </p:spPr>
        <p:txBody>
          <a:bodyPr/>
          <a:lstStyle/>
          <a:p>
            <a:r>
              <a:rPr lang="en-US" dirty="0" smtClean="0"/>
              <a:t>2 CFR Part 400 (adopts 2 CFR part 200)</a:t>
            </a:r>
          </a:p>
          <a:p>
            <a:pPr lvl="1"/>
            <a:r>
              <a:rPr lang="en-US" dirty="0" smtClean="0"/>
              <a:t>Section1 </a:t>
            </a:r>
            <a:r>
              <a:rPr lang="en-US" dirty="0"/>
              <a:t>adopts </a:t>
            </a:r>
            <a:r>
              <a:rPr lang="en-US" dirty="0" smtClean="0"/>
              <a:t>2 CFR 200 </a:t>
            </a:r>
          </a:p>
          <a:p>
            <a:pPr lvl="1"/>
            <a:r>
              <a:rPr lang="en-US" dirty="0" smtClean="0"/>
              <a:t>Section </a:t>
            </a:r>
            <a:r>
              <a:rPr lang="en-US" dirty="0"/>
              <a:t>2 includes </a:t>
            </a:r>
            <a:r>
              <a:rPr lang="en-US" dirty="0" smtClean="0"/>
              <a:t>USDA conflict </a:t>
            </a:r>
            <a:r>
              <a:rPr lang="en-US" dirty="0"/>
              <a:t>of interest policy in compliance with 2 CFR 200.112</a:t>
            </a:r>
            <a:endParaRPr lang="en-US" dirty="0" smtClean="0"/>
          </a:p>
          <a:p>
            <a:r>
              <a:rPr lang="en-US" dirty="0" smtClean="0"/>
              <a:t>2 CFR Part 415 – General </a:t>
            </a:r>
            <a:r>
              <a:rPr lang="en-US" dirty="0" err="1" smtClean="0"/>
              <a:t>Prog</a:t>
            </a:r>
            <a:r>
              <a:rPr lang="en-US" dirty="0" smtClean="0"/>
              <a:t> Admin </a:t>
            </a:r>
            <a:r>
              <a:rPr lang="en-US" dirty="0" err="1" smtClean="0"/>
              <a:t>Regs</a:t>
            </a:r>
            <a:endParaRPr lang="en-US" dirty="0" smtClean="0"/>
          </a:p>
          <a:p>
            <a:pPr lvl="1"/>
            <a:r>
              <a:rPr lang="en-US" dirty="0" smtClean="0"/>
              <a:t>Competition but notes exceptions</a:t>
            </a:r>
          </a:p>
          <a:p>
            <a:pPr lvl="1"/>
            <a:r>
              <a:rPr lang="en-US" dirty="0" smtClean="0"/>
              <a:t>Acknowledgement </a:t>
            </a:r>
            <a:r>
              <a:rPr lang="en-US" dirty="0"/>
              <a:t>of </a:t>
            </a:r>
            <a:r>
              <a:rPr lang="en-US" dirty="0" smtClean="0"/>
              <a:t>Support </a:t>
            </a:r>
            <a:r>
              <a:rPr lang="en-US" dirty="0"/>
              <a:t>on Publications and </a:t>
            </a:r>
            <a:r>
              <a:rPr lang="en-US" dirty="0" smtClean="0"/>
              <a:t>Audiovisuals</a:t>
            </a:r>
          </a:p>
          <a:p>
            <a:pPr lvl="1"/>
            <a:r>
              <a:rPr lang="en-US" dirty="0" smtClean="0"/>
              <a:t>Intergovernmental Review</a:t>
            </a:r>
          </a:p>
          <a:p>
            <a:pPr lvl="1"/>
            <a:endParaRPr lang="en-US" dirty="0" smtClean="0"/>
          </a:p>
        </p:txBody>
      </p:sp>
    </p:spTree>
    <p:extLst>
      <p:ext uri="{BB962C8B-B14F-4D97-AF65-F5344CB8AC3E}">
        <p14:creationId xmlns:p14="http://schemas.microsoft.com/office/powerpoint/2010/main" val="4197305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2400" cy="914400"/>
          </a:xfrm>
        </p:spPr>
        <p:txBody>
          <a:bodyPr/>
          <a:lstStyle/>
          <a:p>
            <a:r>
              <a:rPr lang="en-US" dirty="0" smtClean="0"/>
              <a:t>Changes to Highlight</a:t>
            </a:r>
            <a:endParaRPr lang="en-US" dirty="0"/>
          </a:p>
        </p:txBody>
      </p:sp>
      <p:sp>
        <p:nvSpPr>
          <p:cNvPr id="3" name="Content Placeholder 2"/>
          <p:cNvSpPr>
            <a:spLocks noGrp="1"/>
          </p:cNvSpPr>
          <p:nvPr>
            <p:ph idx="1"/>
          </p:nvPr>
        </p:nvSpPr>
        <p:spPr>
          <a:xfrm>
            <a:off x="457200" y="1981200"/>
            <a:ext cx="8458200" cy="4495800"/>
          </a:xfrm>
        </p:spPr>
        <p:txBody>
          <a:bodyPr/>
          <a:lstStyle/>
          <a:p>
            <a:r>
              <a:rPr lang="en-US" dirty="0" smtClean="0"/>
              <a:t>Establishes10% de </a:t>
            </a:r>
            <a:r>
              <a:rPr lang="en-US" dirty="0" err="1" smtClean="0"/>
              <a:t>minimis</a:t>
            </a:r>
            <a:r>
              <a:rPr lang="en-US" dirty="0" smtClean="0"/>
              <a:t> rate option</a:t>
            </a:r>
          </a:p>
          <a:p>
            <a:r>
              <a:rPr lang="en-US" dirty="0" smtClean="0"/>
              <a:t>Requires entities </a:t>
            </a:r>
            <a:r>
              <a:rPr lang="en-US" dirty="0"/>
              <a:t>to honor the indirect cost rates negotiated at the Federal level, </a:t>
            </a:r>
            <a:r>
              <a:rPr lang="en-US" dirty="0" smtClean="0"/>
              <a:t>negotiate </a:t>
            </a:r>
            <a:r>
              <a:rPr lang="en-US" dirty="0"/>
              <a:t>a </a:t>
            </a:r>
            <a:r>
              <a:rPr lang="en-US" dirty="0" smtClean="0"/>
              <a:t>rate, </a:t>
            </a:r>
            <a:r>
              <a:rPr lang="en-US" dirty="0"/>
              <a:t>or provide the minimum flat rate</a:t>
            </a:r>
            <a:r>
              <a:rPr lang="en-US" dirty="0" smtClean="0"/>
              <a:t>.</a:t>
            </a:r>
          </a:p>
          <a:p>
            <a:r>
              <a:rPr lang="en-US" dirty="0" smtClean="0"/>
              <a:t>Procurement requirements – adopts more prescriptive requirements</a:t>
            </a:r>
          </a:p>
          <a:p>
            <a:pPr lvl="1"/>
            <a:r>
              <a:rPr lang="en-US" dirty="0" smtClean="0"/>
              <a:t>Grace period of </a:t>
            </a:r>
            <a:r>
              <a:rPr lang="en-US" dirty="0"/>
              <a:t>2 FYs (80 FR </a:t>
            </a:r>
            <a:r>
              <a:rPr lang="en-US" dirty="0" smtClean="0"/>
              <a:t>54407; Sept 10)</a:t>
            </a:r>
            <a:endParaRPr lang="en-US" dirty="0"/>
          </a:p>
        </p:txBody>
      </p:sp>
    </p:spTree>
    <p:extLst>
      <p:ext uri="{BB962C8B-B14F-4D97-AF65-F5344CB8AC3E}">
        <p14:creationId xmlns:p14="http://schemas.microsoft.com/office/powerpoint/2010/main" val="828986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990600"/>
          </a:xfrm>
        </p:spPr>
        <p:txBody>
          <a:bodyPr/>
          <a:lstStyle/>
          <a:p>
            <a:r>
              <a:rPr lang="en-US" dirty="0" smtClean="0"/>
              <a:t>NIFA Award--Form NIFA-2009</a:t>
            </a:r>
            <a:endParaRPr lang="en-US" dirty="0"/>
          </a:p>
        </p:txBody>
      </p:sp>
      <p:sp>
        <p:nvSpPr>
          <p:cNvPr id="3" name="Content Placeholder 2"/>
          <p:cNvSpPr>
            <a:spLocks noGrp="1"/>
          </p:cNvSpPr>
          <p:nvPr>
            <p:ph idx="1"/>
          </p:nvPr>
        </p:nvSpPr>
        <p:spPr>
          <a:xfrm>
            <a:off x="224287" y="2096218"/>
            <a:ext cx="8767313" cy="4609381"/>
          </a:xfrm>
        </p:spPr>
        <p:txBody>
          <a:bodyPr/>
          <a:lstStyle/>
          <a:p>
            <a:pPr marL="284163" indent="-284163">
              <a:buNone/>
            </a:pPr>
            <a:r>
              <a:rPr lang="en-US" dirty="0" smtClean="0"/>
              <a:t>- NIFA General Terms and Conditions (12/14) at </a:t>
            </a:r>
            <a:r>
              <a:rPr lang="en-US" dirty="0" smtClean="0">
                <a:hlinkClick r:id="rId3"/>
              </a:rPr>
              <a:t>http://nifa.usda.gov/terms-and-conditions</a:t>
            </a:r>
            <a:r>
              <a:rPr lang="en-US" dirty="0" smtClean="0"/>
              <a:t> </a:t>
            </a:r>
          </a:p>
          <a:p>
            <a:pPr marL="284163" indent="-284163">
              <a:buNone/>
            </a:pPr>
            <a:r>
              <a:rPr lang="en-US" dirty="0" smtClean="0"/>
              <a:t>- General Provisions found in Title 2: 2 CFR Part 400; 2 CFR Part 415; 2 CFR Part 416; 2 CFR Part 418; 2 CFR Part 422; Title 7: 7 CFR Part 3430 – all incorporated by reference and found at </a:t>
            </a:r>
            <a:r>
              <a:rPr lang="en-US" dirty="0" smtClean="0">
                <a:hlinkClick r:id="rId4"/>
              </a:rPr>
              <a:t>http://www.gpo.gov/searchwebapp/browse/collectionCfr.action?collectionCode=CFR</a:t>
            </a:r>
            <a:r>
              <a:rPr lang="en-US" dirty="0" smtClean="0"/>
              <a:t> </a:t>
            </a:r>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962489532"/>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62035</TotalTime>
  <Words>2446</Words>
  <Application>Microsoft Office PowerPoint</Application>
  <PresentationFormat>On-screen Show (4:3)</PresentationFormat>
  <Paragraphs>431</Paragraphs>
  <Slides>55</Slides>
  <Notes>55</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55</vt:i4>
      </vt:variant>
    </vt:vector>
  </HeadingPairs>
  <TitlesOfParts>
    <vt:vector size="67" baseType="lpstr">
      <vt:lpstr>ＭＳ Ｐゴシック</vt:lpstr>
      <vt:lpstr>Arial</vt:lpstr>
      <vt:lpstr>Bookman Old Style</vt:lpstr>
      <vt:lpstr>Calibri</vt:lpstr>
      <vt:lpstr>Courier New</vt:lpstr>
      <vt:lpstr>Times New Roman</vt:lpstr>
      <vt:lpstr>Blank Presentation</vt:lpstr>
      <vt:lpstr>1_Blank Presentation</vt:lpstr>
      <vt:lpstr>2_Blank Presentation</vt:lpstr>
      <vt:lpstr>3_Blank Presentation</vt:lpstr>
      <vt:lpstr>7_Blank Presentation</vt:lpstr>
      <vt:lpstr>4_Blank Presentation</vt:lpstr>
      <vt:lpstr>PowerPoint Presentation</vt:lpstr>
      <vt:lpstr>Regional Administrative Officers Meeting</vt:lpstr>
      <vt:lpstr>NIFA Office of Grants and Financial Management- Update</vt:lpstr>
      <vt:lpstr> Uniform Guidance &amp; NIFA Federal Assistance Policy Guide </vt:lpstr>
      <vt:lpstr>Agenda</vt:lpstr>
      <vt:lpstr>USDA Regulatory Changes</vt:lpstr>
      <vt:lpstr>USDA Regulatory Changes – new regs</vt:lpstr>
      <vt:lpstr>Changes to Highlight</vt:lpstr>
      <vt:lpstr>NIFA Award--Form NIFA-2009</vt:lpstr>
      <vt:lpstr>Award Terms and Conditions</vt:lpstr>
      <vt:lpstr>NIFA Award Terms</vt:lpstr>
      <vt:lpstr>NIFA Federal Assistance Policy Guide</vt:lpstr>
      <vt:lpstr>RFAs anticipated for  release in Oct ‘15</vt:lpstr>
      <vt:lpstr>Capacity Grants</vt:lpstr>
      <vt:lpstr>Capacity Grants:  Unspent Funds</vt:lpstr>
      <vt:lpstr>Capacity Grants: Unspent Funds</vt:lpstr>
      <vt:lpstr> Capacity Grants SF – 425 (Federal Financial Report) </vt:lpstr>
      <vt:lpstr>Unliquidated Obligations &amp; Dormant Accounts</vt:lpstr>
      <vt:lpstr>Grants Modernization</vt:lpstr>
      <vt:lpstr>Goals of Grants Modernization </vt:lpstr>
      <vt:lpstr>NIFA Release #1</vt:lpstr>
      <vt:lpstr>New Capacity Award System</vt:lpstr>
      <vt:lpstr>Benefits of Release #1</vt:lpstr>
      <vt:lpstr>Timeline - Release 1 Capacity Awards</vt:lpstr>
      <vt:lpstr>Final Comments</vt:lpstr>
      <vt:lpstr>Questions?</vt:lpstr>
      <vt:lpstr>PowerPoint Presentation</vt:lpstr>
      <vt:lpstr>REEport Project Financial Reports</vt:lpstr>
      <vt:lpstr>New Functionality Soon in REEport</vt:lpstr>
      <vt:lpstr>POW Panel</vt:lpstr>
      <vt:lpstr>POW Panel: Near-Term Result</vt:lpstr>
      <vt:lpstr>POW Panel: Long-Term Results and Next Steps</vt:lpstr>
      <vt:lpstr>POW Panel: Expectations for FY16 Reporting?</vt:lpstr>
      <vt:lpstr>Sign Up for the Listservs</vt:lpstr>
      <vt:lpstr>Visit our Webpages</vt:lpstr>
      <vt:lpstr>Leadership Management Dashboard and the  NIFA Data Gateway</vt:lpstr>
      <vt:lpstr>STATUS UPDATE </vt:lpstr>
      <vt:lpstr>PowerPoint Presentation</vt:lpstr>
      <vt:lpstr>PowerPoint Presentation</vt:lpstr>
      <vt:lpstr>PowerPoint Presentation</vt:lpstr>
      <vt:lpstr>PowerPoint Presentation</vt:lpstr>
      <vt:lpstr> Site Visits/Desk Audits and T&amp;E Reporting Requirements (CFR 200.430) </vt:lpstr>
      <vt:lpstr>Site Visit/Desk Audit Objectives</vt:lpstr>
      <vt:lpstr>Selection Process</vt:lpstr>
      <vt:lpstr>Site Visit vs. Desk Audit</vt:lpstr>
      <vt:lpstr> T&amp;E Reporting Requirements </vt:lpstr>
      <vt:lpstr>PowerPoint Presentation</vt:lpstr>
      <vt:lpstr>PowerPoint Presentation</vt:lpstr>
      <vt:lpstr>Competitive Grant Programs Offering COE Opportunities in FY15 and FY16</vt:lpstr>
      <vt:lpstr>PowerPoint Presentation</vt:lpstr>
      <vt:lpstr>Update – FY16 Budget</vt:lpstr>
      <vt:lpstr>PowerPoint Presentation</vt:lpstr>
      <vt:lpstr>PowerPoint Presentation</vt:lpstr>
      <vt:lpstr>Questions?</vt:lpstr>
      <vt:lpstr>Thank you!</vt:lpstr>
    </vt:vector>
  </TitlesOfParts>
  <Company>Stephanie Engle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Engle</dc:creator>
  <cp:lastModifiedBy>Scott-Morring, Lisa - NIFA</cp:lastModifiedBy>
  <cp:revision>168</cp:revision>
  <cp:lastPrinted>2014-10-21T11:53:54Z</cp:lastPrinted>
  <dcterms:created xsi:type="dcterms:W3CDTF">2012-07-12T12:48:07Z</dcterms:created>
  <dcterms:modified xsi:type="dcterms:W3CDTF">2015-10-23T13:54:45Z</dcterms:modified>
</cp:coreProperties>
</file>